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4" r:id="rId4"/>
    <p:sldId id="307" r:id="rId5"/>
    <p:sldId id="278" r:id="rId6"/>
    <p:sldId id="258" r:id="rId7"/>
    <p:sldId id="280" r:id="rId8"/>
    <p:sldId id="291" r:id="rId9"/>
    <p:sldId id="281" r:id="rId10"/>
    <p:sldId id="275" r:id="rId11"/>
    <p:sldId id="276" r:id="rId12"/>
    <p:sldId id="284" r:id="rId13"/>
    <p:sldId id="282" r:id="rId14"/>
    <p:sldId id="289" r:id="rId15"/>
    <p:sldId id="285" r:id="rId16"/>
    <p:sldId id="283" r:id="rId17"/>
    <p:sldId id="277" r:id="rId18"/>
    <p:sldId id="288" r:id="rId19"/>
    <p:sldId id="287" r:id="rId20"/>
    <p:sldId id="286" r:id="rId21"/>
    <p:sldId id="260" r:id="rId22"/>
    <p:sldId id="266" r:id="rId23"/>
    <p:sldId id="292" r:id="rId24"/>
    <p:sldId id="293" r:id="rId25"/>
    <p:sldId id="294" r:id="rId26"/>
    <p:sldId id="261" r:id="rId27"/>
    <p:sldId id="267" r:id="rId28"/>
    <p:sldId id="304" r:id="rId29"/>
    <p:sldId id="297" r:id="rId30"/>
    <p:sldId id="305" r:id="rId31"/>
    <p:sldId id="262" r:id="rId32"/>
    <p:sldId id="268" r:id="rId33"/>
    <p:sldId id="298" r:id="rId34"/>
    <p:sldId id="299" r:id="rId35"/>
    <p:sldId id="301" r:id="rId36"/>
    <p:sldId id="300" r:id="rId37"/>
    <p:sldId id="308" r:id="rId38"/>
    <p:sldId id="263" r:id="rId39"/>
    <p:sldId id="269" r:id="rId40"/>
    <p:sldId id="302" r:id="rId41"/>
    <p:sldId id="264" r:id="rId42"/>
    <p:sldId id="270" r:id="rId43"/>
    <p:sldId id="271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31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82" y="3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www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06252" y="3973748"/>
            <a:ext cx="10586301" cy="1348381"/>
          </a:xfrm>
        </p:spPr>
        <p:txBody>
          <a:bodyPr>
            <a:noAutofit/>
          </a:bodyPr>
          <a:lstStyle/>
          <a:p>
            <a:r>
              <a:rPr lang="en-US" sz="2900" dirty="0" err="1" smtClean="0"/>
              <a:t>Modelo</a:t>
            </a:r>
            <a:r>
              <a:rPr lang="en-US" sz="2900" dirty="0" smtClean="0"/>
              <a:t> de </a:t>
            </a:r>
            <a:r>
              <a:rPr lang="en-US" sz="2900" dirty="0" err="1" smtClean="0"/>
              <a:t>Rede</a:t>
            </a:r>
            <a:r>
              <a:rPr lang="en-US" sz="2900" dirty="0" smtClean="0"/>
              <a:t> Neural </a:t>
            </a:r>
            <a:r>
              <a:rPr lang="en-US" sz="2900" dirty="0" err="1" smtClean="0"/>
              <a:t>Convolucional</a:t>
            </a:r>
            <a:r>
              <a:rPr lang="en-US" sz="2900" dirty="0" smtClean="0"/>
              <a:t> para Super-</a:t>
            </a:r>
            <a:r>
              <a:rPr lang="en-US" sz="2900" dirty="0" err="1" smtClean="0"/>
              <a:t>resolução</a:t>
            </a:r>
            <a:r>
              <a:rPr lang="en-US" sz="2900" dirty="0" smtClean="0"/>
              <a:t> da </a:t>
            </a:r>
            <a:r>
              <a:rPr lang="en-US" sz="2900" dirty="0" err="1" smtClean="0"/>
              <a:t>Impedância</a:t>
            </a:r>
            <a:r>
              <a:rPr lang="en-US" sz="2900" dirty="0" smtClean="0"/>
              <a:t> </a:t>
            </a:r>
            <a:r>
              <a:rPr lang="en-US" sz="2900" dirty="0" err="1" smtClean="0"/>
              <a:t>Acústica</a:t>
            </a:r>
            <a:r>
              <a:rPr lang="en-US" sz="2900" dirty="0" smtClean="0"/>
              <a:t> </a:t>
            </a:r>
            <a:r>
              <a:rPr lang="en-US" sz="2900" dirty="0" err="1" smtClean="0"/>
              <a:t>Pós-inversão</a:t>
            </a:r>
            <a:r>
              <a:rPr lang="en-US" sz="2900" dirty="0" smtClean="0"/>
              <a:t> </a:t>
            </a:r>
            <a:r>
              <a:rPr lang="en-US" sz="2900" dirty="0" err="1" smtClean="0"/>
              <a:t>Sísmica</a:t>
            </a:r>
            <a:endParaRPr lang="en-US" sz="29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12757" y="5322129"/>
            <a:ext cx="8633254" cy="1126283"/>
          </a:xfrm>
        </p:spPr>
        <p:txBody>
          <a:bodyPr/>
          <a:lstStyle/>
          <a:p>
            <a:r>
              <a:rPr lang="en-US" dirty="0" err="1" smtClean="0"/>
              <a:t>Doutorando</a:t>
            </a:r>
            <a:r>
              <a:rPr lang="en-US" dirty="0" smtClean="0"/>
              <a:t>: Isaac L. S. Sacramento</a:t>
            </a:r>
          </a:p>
          <a:p>
            <a:r>
              <a:rPr lang="en-US" dirty="0" err="1" smtClean="0"/>
              <a:t>Oritentador</a:t>
            </a:r>
            <a:r>
              <a:rPr lang="en-US" dirty="0" smtClean="0"/>
              <a:t>:  Mauro </a:t>
            </a:r>
            <a:r>
              <a:rPr lang="en-US" dirty="0" err="1" smtClean="0"/>
              <a:t>Roisenberg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0" y="1495145"/>
            <a:ext cx="12192000" cy="19202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err="1" smtClean="0"/>
              <a:t>Universidade</a:t>
            </a:r>
            <a:r>
              <a:rPr lang="en-US" sz="2400" dirty="0" smtClean="0"/>
              <a:t> Federal de Santa Catarina</a:t>
            </a:r>
          </a:p>
          <a:p>
            <a:pPr algn="ctr"/>
            <a:r>
              <a:rPr lang="en-US" sz="2400" dirty="0" smtClean="0"/>
              <a:t>Centro </a:t>
            </a:r>
            <a:r>
              <a:rPr lang="en-US" sz="2400" dirty="0" err="1" smtClean="0"/>
              <a:t>Tecnológico</a:t>
            </a:r>
            <a:endParaRPr lang="en-US" sz="2400" dirty="0" smtClean="0"/>
          </a:p>
          <a:p>
            <a:pPr algn="ctr"/>
            <a:r>
              <a:rPr lang="en-US" sz="2400" dirty="0" err="1" smtClean="0"/>
              <a:t>Departamento</a:t>
            </a:r>
            <a:r>
              <a:rPr lang="en-US" sz="2400" dirty="0" smtClean="0"/>
              <a:t> de </a:t>
            </a:r>
            <a:r>
              <a:rPr lang="en-US" sz="2400" dirty="0" err="1" smtClean="0"/>
              <a:t>Informática</a:t>
            </a:r>
            <a:r>
              <a:rPr lang="en-US" sz="2400" dirty="0" smtClean="0"/>
              <a:t> e </a:t>
            </a:r>
            <a:r>
              <a:rPr lang="en-US" sz="2400" dirty="0" err="1" smtClean="0"/>
              <a:t>Estatística</a:t>
            </a:r>
            <a:endParaRPr lang="en-US" sz="2400" dirty="0" smtClean="0"/>
          </a:p>
          <a:p>
            <a:pPr algn="ctr"/>
            <a:r>
              <a:rPr lang="en-US" sz="2400" dirty="0" err="1" smtClean="0"/>
              <a:t>Programa</a:t>
            </a:r>
            <a:r>
              <a:rPr lang="en-US" sz="2400" dirty="0" smtClean="0"/>
              <a:t> de </a:t>
            </a:r>
            <a:r>
              <a:rPr lang="en-US" sz="2400" dirty="0" err="1" smtClean="0"/>
              <a:t>Pós-graduação</a:t>
            </a:r>
            <a:r>
              <a:rPr lang="en-US" sz="2400" dirty="0" smtClean="0"/>
              <a:t> </a:t>
            </a:r>
            <a:r>
              <a:rPr lang="en-US" sz="2400" dirty="0" err="1" smtClean="0"/>
              <a:t>em</a:t>
            </a:r>
            <a:r>
              <a:rPr lang="en-US" sz="2400" dirty="0" smtClean="0"/>
              <a:t> </a:t>
            </a:r>
            <a:r>
              <a:rPr lang="en-US" sz="2400" dirty="0" err="1" smtClean="0"/>
              <a:t>Ciência</a:t>
            </a:r>
            <a:r>
              <a:rPr lang="en-US" sz="2400" dirty="0" smtClean="0"/>
              <a:t> da </a:t>
            </a:r>
            <a:r>
              <a:rPr lang="en-US" sz="2400" dirty="0" err="1" smtClean="0"/>
              <a:t>Computação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30" b="82955" l="524" r="100000">
                        <a14:backgroundMark x1="2094" y1="9091" x2="2094" y2="78788"/>
                        <a14:backgroundMark x1="2094" y1="77652" x2="96859" y2="78788"/>
                        <a14:backgroundMark x1="96859" y1="78788" x2="95288" y2="1894"/>
                        <a14:backgroundMark x1="95288" y1="1894" x2="1047" y2="30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394" y="43498"/>
            <a:ext cx="1493211" cy="17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71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6834" y="1473254"/>
            <a:ext cx="9172022" cy="769266"/>
          </a:xfrm>
        </p:spPr>
        <p:txBody>
          <a:bodyPr>
            <a:normAutofit/>
          </a:bodyPr>
          <a:lstStyle/>
          <a:p>
            <a:r>
              <a:rPr lang="en-US" dirty="0" smtClean="0"/>
              <a:t>Deep Learning: </a:t>
            </a:r>
            <a:r>
              <a:rPr lang="en-US" dirty="0" err="1" smtClean="0"/>
              <a:t>hierarquia</a:t>
            </a:r>
            <a:r>
              <a:rPr lang="en-US" dirty="0" smtClean="0"/>
              <a:t> de </a:t>
            </a:r>
            <a:r>
              <a:rPr lang="en-US" dirty="0" err="1" smtClean="0"/>
              <a:t>conceitos</a:t>
            </a:r>
            <a:r>
              <a:rPr lang="en-US" dirty="0" smtClean="0"/>
              <a:t> </a:t>
            </a:r>
            <a:r>
              <a:rPr lang="en-US" sz="1400" i="1" dirty="0" smtClean="0"/>
              <a:t>(</a:t>
            </a:r>
            <a:r>
              <a:rPr lang="en-US" sz="1400" i="1" dirty="0" err="1" smtClean="0"/>
              <a:t>Goodfellow</a:t>
            </a:r>
            <a:r>
              <a:rPr lang="en-US" sz="1400" i="1" dirty="0"/>
              <a:t>; </a:t>
            </a:r>
            <a:r>
              <a:rPr lang="en-US" sz="1400" i="1" dirty="0" err="1"/>
              <a:t>Bengio</a:t>
            </a:r>
            <a:r>
              <a:rPr lang="en-US" sz="1400" i="1" dirty="0"/>
              <a:t> e </a:t>
            </a:r>
            <a:r>
              <a:rPr lang="en-US" sz="1400" i="1" dirty="0" err="1"/>
              <a:t>Courville</a:t>
            </a:r>
            <a:r>
              <a:rPr lang="en-US" sz="1400" i="1" dirty="0"/>
              <a:t>, 2016)</a:t>
            </a:r>
          </a:p>
        </p:txBody>
      </p:sp>
      <p:pic>
        <p:nvPicPr>
          <p:cNvPr id="9" name="Content Placeholder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4275087"/>
            <a:ext cx="2117484" cy="20972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13" y="3206689"/>
            <a:ext cx="2860300" cy="676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13" y="4017811"/>
            <a:ext cx="2860299" cy="6963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847574"/>
            <a:ext cx="2896812" cy="6773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304" y="5677337"/>
            <a:ext cx="2944507" cy="682821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4866879" y="5851088"/>
            <a:ext cx="1072651" cy="347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903" y="2395569"/>
            <a:ext cx="2902909" cy="65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9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7615103" cy="2769140"/>
          </a:xfrm>
        </p:spPr>
        <p:txBody>
          <a:bodyPr/>
          <a:lstStyle/>
          <a:p>
            <a:r>
              <a:rPr lang="en-US" dirty="0" err="1" smtClean="0"/>
              <a:t>Redes</a:t>
            </a:r>
            <a:r>
              <a:rPr lang="en-US" dirty="0" smtClean="0"/>
              <a:t> </a:t>
            </a:r>
            <a:r>
              <a:rPr lang="en-US" dirty="0" err="1" smtClean="0"/>
              <a:t>Neurais</a:t>
            </a:r>
            <a:r>
              <a:rPr lang="en-US" dirty="0" smtClean="0"/>
              <a:t> </a:t>
            </a:r>
            <a:r>
              <a:rPr lang="en-US" dirty="0" err="1" smtClean="0"/>
              <a:t>Convolucionais</a:t>
            </a:r>
            <a:endParaRPr lang="en-US" dirty="0" smtClean="0"/>
          </a:p>
          <a:p>
            <a:pPr lvl="1"/>
            <a:r>
              <a:rPr lang="en-US" dirty="0" err="1"/>
              <a:t>Estrutura</a:t>
            </a:r>
            <a:r>
              <a:rPr lang="en-US" dirty="0"/>
              <a:t> da </a:t>
            </a:r>
            <a:r>
              <a:rPr lang="en-US" dirty="0" err="1"/>
              <a:t>rede</a:t>
            </a:r>
            <a:r>
              <a:rPr lang="en-US" dirty="0"/>
              <a:t> neural </a:t>
            </a:r>
            <a:r>
              <a:rPr lang="en-US" dirty="0" err="1" smtClean="0"/>
              <a:t>convolucional</a:t>
            </a:r>
            <a:r>
              <a:rPr lang="en-US" dirty="0" smtClean="0"/>
              <a:t>	</a:t>
            </a:r>
          </a:p>
          <a:p>
            <a:pPr lvl="1"/>
            <a:r>
              <a:rPr lang="en-US" dirty="0" err="1" smtClean="0"/>
              <a:t>Convolução</a:t>
            </a:r>
            <a:endParaRPr lang="en-US" dirty="0" smtClean="0"/>
          </a:p>
          <a:p>
            <a:pPr lvl="1"/>
            <a:r>
              <a:rPr lang="en-US" dirty="0" err="1" smtClean="0"/>
              <a:t>Filtros</a:t>
            </a:r>
            <a:endParaRPr lang="en-US" dirty="0" smtClean="0"/>
          </a:p>
          <a:p>
            <a:pPr lvl="1"/>
            <a:r>
              <a:rPr lang="en-US" dirty="0" err="1" smtClean="0"/>
              <a:t>Camada</a:t>
            </a:r>
            <a:r>
              <a:rPr lang="en-US" dirty="0" smtClean="0"/>
              <a:t> </a:t>
            </a:r>
            <a:r>
              <a:rPr lang="en-US" dirty="0" err="1" smtClean="0"/>
              <a:t>Convolucional</a:t>
            </a:r>
            <a:endParaRPr lang="en-US" dirty="0" smtClean="0"/>
          </a:p>
          <a:p>
            <a:pPr lvl="1"/>
            <a:r>
              <a:rPr lang="en-US" dirty="0" err="1" smtClean="0"/>
              <a:t>Camada</a:t>
            </a:r>
            <a:r>
              <a:rPr lang="en-US" dirty="0" smtClean="0"/>
              <a:t> Pooling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19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323" y="5023641"/>
            <a:ext cx="5051314" cy="1225503"/>
          </a:xfr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2589211" y="2136843"/>
            <a:ext cx="4813538" cy="2769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Redes</a:t>
            </a:r>
            <a:r>
              <a:rPr lang="en-US" dirty="0" smtClean="0"/>
              <a:t> </a:t>
            </a:r>
            <a:r>
              <a:rPr lang="en-US" dirty="0" err="1" smtClean="0"/>
              <a:t>Neurais</a:t>
            </a:r>
            <a:r>
              <a:rPr lang="en-US" dirty="0" smtClean="0"/>
              <a:t> </a:t>
            </a:r>
            <a:r>
              <a:rPr lang="en-US" dirty="0" err="1" smtClean="0"/>
              <a:t>Convolucionais</a:t>
            </a:r>
            <a:endParaRPr lang="en-US" dirty="0" smtClean="0"/>
          </a:p>
          <a:p>
            <a:pPr lvl="1"/>
            <a:r>
              <a:rPr lang="en-US" dirty="0" err="1"/>
              <a:t>Estrutura</a:t>
            </a:r>
            <a:r>
              <a:rPr lang="en-US" dirty="0"/>
              <a:t> da </a:t>
            </a:r>
            <a:r>
              <a:rPr lang="en-US" dirty="0" err="1"/>
              <a:t>rede</a:t>
            </a:r>
            <a:r>
              <a:rPr lang="en-US" dirty="0"/>
              <a:t> neural </a:t>
            </a:r>
            <a:r>
              <a:rPr lang="en-US" dirty="0" err="1" smtClean="0"/>
              <a:t>convolucional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Convolução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Filtros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Camada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Convolucional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Camada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Pooling</a:t>
            </a:r>
          </a:p>
          <a:p>
            <a:pPr lvl="1"/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327" y="2791651"/>
            <a:ext cx="3750873" cy="19579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024327" y="2304661"/>
            <a:ext cx="3480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Rede</a:t>
            </a:r>
            <a:r>
              <a:rPr lang="en-US" dirty="0" smtClean="0"/>
              <a:t> neural </a:t>
            </a:r>
            <a:r>
              <a:rPr lang="en-US" dirty="0" err="1" smtClean="0"/>
              <a:t>tradicional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66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878251" y="3429000"/>
                <a:ext cx="2691185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𝑑𝑎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251" y="3429000"/>
                <a:ext cx="2691185" cy="7265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917095" y="4788329"/>
                <a:ext cx="4102598" cy="7552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095" y="4788329"/>
                <a:ext cx="4102598" cy="7552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917095" y="6115360"/>
                <a:ext cx="5151154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095" y="6115360"/>
                <a:ext cx="5151154" cy="6721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/>
          <p:cNvSpPr txBox="1">
            <a:spLocks/>
          </p:cNvSpPr>
          <p:nvPr/>
        </p:nvSpPr>
        <p:spPr>
          <a:xfrm>
            <a:off x="2589211" y="2136843"/>
            <a:ext cx="4813538" cy="2769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Redes</a:t>
            </a:r>
            <a:r>
              <a:rPr lang="en-US" dirty="0" smtClean="0"/>
              <a:t> </a:t>
            </a:r>
            <a:r>
              <a:rPr lang="en-US" dirty="0" err="1" smtClean="0"/>
              <a:t>Neurais</a:t>
            </a:r>
            <a:r>
              <a:rPr lang="en-US" dirty="0" smtClean="0"/>
              <a:t> </a:t>
            </a:r>
            <a:r>
              <a:rPr lang="en-US" dirty="0" err="1" smtClean="0"/>
              <a:t>Convolucionais</a:t>
            </a:r>
            <a:endParaRPr lang="en-US" dirty="0" smtClean="0"/>
          </a:p>
          <a:p>
            <a:pPr lvl="1"/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Estrutura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rede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neural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convolucional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err="1" smtClean="0"/>
              <a:t>Convolução</a:t>
            </a:r>
            <a:endParaRPr lang="en-US" dirty="0" smtClean="0"/>
          </a:p>
          <a:p>
            <a:pPr lvl="1"/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Filtros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Camada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Convolucional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Camada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Pooling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82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973" y="5586942"/>
            <a:ext cx="1595411" cy="928364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125" y="4902884"/>
            <a:ext cx="253968" cy="2412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785" y="4893461"/>
            <a:ext cx="241270" cy="2412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310" y="3100144"/>
            <a:ext cx="1777620" cy="10759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206" y="3146189"/>
            <a:ext cx="1716463" cy="102987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8236669" y="4176067"/>
            <a:ext cx="718796" cy="677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8955464" y="4176067"/>
            <a:ext cx="752846" cy="677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911109" y="4843253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Filtro</a:t>
            </a:r>
            <a:r>
              <a:rPr lang="en-US" dirty="0" smtClean="0"/>
              <a:t> vertical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450093" y="4838853"/>
            <a:ext cx="2205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Filtro</a:t>
            </a:r>
            <a:r>
              <a:rPr lang="en-US" dirty="0" smtClean="0"/>
              <a:t> horizontal</a:t>
            </a:r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2589211" y="2136843"/>
            <a:ext cx="4813538" cy="2769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Redes</a:t>
            </a:r>
            <a:r>
              <a:rPr lang="en-US" dirty="0" smtClean="0"/>
              <a:t> </a:t>
            </a:r>
            <a:r>
              <a:rPr lang="en-US" dirty="0" err="1" smtClean="0"/>
              <a:t>Neurais</a:t>
            </a:r>
            <a:r>
              <a:rPr lang="en-US" dirty="0" smtClean="0"/>
              <a:t> </a:t>
            </a:r>
            <a:r>
              <a:rPr lang="en-US" dirty="0" err="1" smtClean="0"/>
              <a:t>Convolucionais</a:t>
            </a:r>
            <a:endParaRPr lang="en-US" dirty="0" smtClean="0"/>
          </a:p>
          <a:p>
            <a:pPr lvl="1"/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Estrutura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rede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neural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convolucional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Convolução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err="1"/>
              <a:t>Filtros</a:t>
            </a:r>
            <a:endParaRPr lang="en-US" dirty="0"/>
          </a:p>
          <a:p>
            <a:pPr lvl="1"/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Camada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Convolucional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Camada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Pooling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95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1" y="4631042"/>
            <a:ext cx="3189420" cy="1954039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092" y="4631042"/>
            <a:ext cx="2931737" cy="1954039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589211" y="2136843"/>
            <a:ext cx="4813538" cy="2769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Redes</a:t>
            </a:r>
            <a:r>
              <a:rPr lang="en-US" dirty="0" smtClean="0"/>
              <a:t> </a:t>
            </a:r>
            <a:r>
              <a:rPr lang="en-US" dirty="0" err="1" smtClean="0"/>
              <a:t>Neurais</a:t>
            </a:r>
            <a:r>
              <a:rPr lang="en-US" dirty="0" smtClean="0"/>
              <a:t> </a:t>
            </a:r>
            <a:r>
              <a:rPr lang="en-US" dirty="0" err="1" smtClean="0"/>
              <a:t>Convolucionais</a:t>
            </a:r>
            <a:endParaRPr lang="en-US" dirty="0" smtClean="0"/>
          </a:p>
          <a:p>
            <a:pPr lvl="1"/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Estrutura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rede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neural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convolucional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Convolução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Filtros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err="1"/>
              <a:t>Camada</a:t>
            </a:r>
            <a:r>
              <a:rPr lang="en-US" dirty="0"/>
              <a:t> </a:t>
            </a:r>
            <a:r>
              <a:rPr lang="en-US" dirty="0" err="1"/>
              <a:t>Convolucional</a:t>
            </a:r>
            <a:endParaRPr lang="en-US" dirty="0"/>
          </a:p>
          <a:p>
            <a:pPr lvl="1"/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Camada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Pooling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34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648" y="4792680"/>
            <a:ext cx="5104345" cy="1699560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589211" y="2136843"/>
            <a:ext cx="4813538" cy="2769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Redes</a:t>
            </a:r>
            <a:r>
              <a:rPr lang="en-US" dirty="0" smtClean="0"/>
              <a:t> </a:t>
            </a:r>
            <a:r>
              <a:rPr lang="en-US" dirty="0" err="1" smtClean="0"/>
              <a:t>Neurais</a:t>
            </a:r>
            <a:r>
              <a:rPr lang="en-US" dirty="0" smtClean="0"/>
              <a:t> </a:t>
            </a:r>
            <a:r>
              <a:rPr lang="en-US" dirty="0" err="1" smtClean="0"/>
              <a:t>Convolucionais</a:t>
            </a:r>
            <a:endParaRPr lang="en-US" dirty="0" smtClean="0"/>
          </a:p>
          <a:p>
            <a:pPr lvl="1"/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Estrutura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rede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neural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convolucional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Convolução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Filtros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Camada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Convolucional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err="1"/>
              <a:t>Camada</a:t>
            </a:r>
            <a:r>
              <a:rPr lang="en-US" dirty="0"/>
              <a:t> Pooling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36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203" y="4174828"/>
            <a:ext cx="1266527" cy="12665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483360"/>
            <a:ext cx="8915400" cy="2720995"/>
          </a:xfrm>
        </p:spPr>
        <p:txBody>
          <a:bodyPr>
            <a:noAutofit/>
          </a:bodyPr>
          <a:lstStyle/>
          <a:p>
            <a:pPr algn="just"/>
            <a:r>
              <a:rPr lang="en-US" dirty="0" smtClean="0"/>
              <a:t>Super-</a:t>
            </a:r>
            <a:r>
              <a:rPr lang="en-US" dirty="0" err="1" smtClean="0"/>
              <a:t>resolução</a:t>
            </a:r>
            <a:endParaRPr lang="en-US" dirty="0" smtClean="0"/>
          </a:p>
          <a:p>
            <a:pPr lvl="1" algn="just"/>
            <a:r>
              <a:rPr lang="pt-BR" sz="1800" dirty="0"/>
              <a:t>Super-resolução é o processo para gerar uma ou mais imagens de alta resolução a partir de uma ou mais imagens de baixa-resolução através do </a:t>
            </a:r>
            <a:r>
              <a:rPr lang="pt-BR" sz="1800" dirty="0" smtClean="0"/>
              <a:t>aumento </a:t>
            </a:r>
            <a:r>
              <a:rPr lang="pt-BR" sz="1800" dirty="0"/>
              <a:t>no número de </a:t>
            </a:r>
            <a:r>
              <a:rPr lang="pt-BR" sz="1800" i="1" dirty="0"/>
              <a:t>pixel</a:t>
            </a:r>
            <a:r>
              <a:rPr lang="pt-BR" sz="1800" dirty="0"/>
              <a:t> por unidade </a:t>
            </a:r>
            <a:r>
              <a:rPr lang="pt-BR" sz="1800" dirty="0" smtClean="0"/>
              <a:t>de área </a:t>
            </a:r>
            <a:r>
              <a:rPr lang="pt-BR" i="1" dirty="0" smtClean="0"/>
              <a:t>Nasrollahie;Moeslund(2014)</a:t>
            </a:r>
            <a:r>
              <a:rPr lang="pt-BR" sz="1800" dirty="0" smtClean="0"/>
              <a:t>.</a:t>
            </a:r>
          </a:p>
          <a:p>
            <a:pPr lvl="1" algn="just"/>
            <a:r>
              <a:rPr lang="pt-BR" sz="1800" dirty="0"/>
              <a:t>Os algoritmos de super-resolução realizam buscas por fragmentos de estruturas e os combinam para criar detalhes de alta frequência </a:t>
            </a:r>
            <a:r>
              <a:rPr lang="pt-BR" i="1" dirty="0"/>
              <a:t>(Freeman; Jones e Pasztor, 2002; Huang; Singh e Ahuja,2015</a:t>
            </a:r>
            <a:r>
              <a:rPr lang="pt-BR" i="1" dirty="0" smtClean="0"/>
              <a:t>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638" y="4330008"/>
            <a:ext cx="1228490" cy="12344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778" y="5614273"/>
            <a:ext cx="1252464" cy="12405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384" y="5368478"/>
            <a:ext cx="1224623" cy="12306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498" y="4512946"/>
            <a:ext cx="1169854" cy="12306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807" y="5690114"/>
            <a:ext cx="1498072" cy="11678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034" y="4693378"/>
            <a:ext cx="1037950" cy="11053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56" y="5679508"/>
            <a:ext cx="1429372" cy="11163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318" y="5657698"/>
            <a:ext cx="1133538" cy="11446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75" y="5176111"/>
            <a:ext cx="1257265" cy="1245234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5532699" y="5368478"/>
            <a:ext cx="1435260" cy="2457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3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r>
              <a:rPr lang="en-US" dirty="0" smtClean="0"/>
              <a:t>Super-</a:t>
            </a:r>
            <a:r>
              <a:rPr lang="en-US" dirty="0" err="1" smtClean="0"/>
              <a:t>resolução</a:t>
            </a:r>
            <a:endParaRPr lang="en-US" dirty="0" smtClean="0"/>
          </a:p>
          <a:p>
            <a:pPr lvl="1"/>
            <a:r>
              <a:rPr lang="pt-BR" dirty="0" smtClean="0"/>
              <a:t>Interpolação</a:t>
            </a:r>
          </a:p>
          <a:p>
            <a:pPr lvl="2"/>
            <a:r>
              <a:rPr lang="en-US" dirty="0" err="1" smtClean="0"/>
              <a:t>Fáceis</a:t>
            </a:r>
            <a:r>
              <a:rPr lang="en-US" dirty="0" smtClean="0"/>
              <a:t> de </a:t>
            </a:r>
            <a:r>
              <a:rPr lang="en-US" dirty="0" err="1" smtClean="0"/>
              <a:t>implementar</a:t>
            </a:r>
            <a:r>
              <a:rPr lang="en-US" dirty="0" smtClean="0"/>
              <a:t>.</a:t>
            </a:r>
          </a:p>
          <a:p>
            <a:pPr lvl="2"/>
            <a:r>
              <a:rPr lang="en-US" dirty="0" err="1" smtClean="0"/>
              <a:t>Falham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previsão</a:t>
            </a:r>
            <a:r>
              <a:rPr lang="en-US" dirty="0" smtClean="0"/>
              <a:t> de </a:t>
            </a:r>
            <a:r>
              <a:rPr lang="en-US" dirty="0" err="1" smtClean="0"/>
              <a:t>detalhes</a:t>
            </a:r>
            <a:r>
              <a:rPr lang="en-US" dirty="0" smtClean="0"/>
              <a:t> de </a:t>
            </a:r>
            <a:r>
              <a:rPr lang="en-US" dirty="0" err="1" smtClean="0"/>
              <a:t>alta</a:t>
            </a:r>
            <a:r>
              <a:rPr lang="en-US" dirty="0" smtClean="0"/>
              <a:t> </a:t>
            </a:r>
            <a:r>
              <a:rPr lang="en-US" dirty="0" err="1" smtClean="0"/>
              <a:t>frequência</a:t>
            </a:r>
            <a:r>
              <a:rPr lang="en-US" dirty="0" smtClean="0"/>
              <a:t>.</a:t>
            </a:r>
          </a:p>
          <a:p>
            <a:pPr lvl="2"/>
            <a:r>
              <a:rPr lang="en-US" dirty="0" err="1" smtClean="0"/>
              <a:t>Foco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velocidade</a:t>
            </a:r>
            <a:r>
              <a:rPr lang="en-US" dirty="0" smtClean="0"/>
              <a:t> de </a:t>
            </a:r>
            <a:r>
              <a:rPr lang="en-US" dirty="0" err="1" smtClean="0"/>
              <a:t>inferência</a:t>
            </a:r>
            <a:r>
              <a:rPr lang="en-US" dirty="0"/>
              <a:t> </a:t>
            </a:r>
            <a:r>
              <a:rPr lang="en-US" i="1" dirty="0"/>
              <a:t>(</a:t>
            </a:r>
            <a:r>
              <a:rPr lang="en-US" i="1" dirty="0" smtClean="0"/>
              <a:t>Romano; </a:t>
            </a:r>
            <a:r>
              <a:rPr lang="en-US" i="1" dirty="0" err="1" smtClean="0"/>
              <a:t>Isidoro</a:t>
            </a:r>
            <a:r>
              <a:rPr lang="en-US" i="1" dirty="0" smtClean="0"/>
              <a:t> e </a:t>
            </a:r>
            <a:r>
              <a:rPr lang="en-US" i="1" dirty="0" err="1" smtClean="0"/>
              <a:t>Milanfar</a:t>
            </a:r>
            <a:r>
              <a:rPr lang="en-US" i="1" dirty="0"/>
              <a:t>, 2017</a:t>
            </a:r>
            <a:r>
              <a:rPr lang="en-US" i="1" dirty="0" smtClean="0"/>
              <a:t>)</a:t>
            </a:r>
            <a:r>
              <a:rPr lang="en-US" dirty="0" smtClean="0"/>
              <a:t>.</a:t>
            </a:r>
          </a:p>
          <a:p>
            <a:pPr lvl="2"/>
            <a:endParaRPr lang="en-US" dirty="0"/>
          </a:p>
          <a:p>
            <a:pPr lvl="1"/>
            <a:r>
              <a:rPr lang="en-US" dirty="0" err="1" smtClean="0"/>
              <a:t>Redes</a:t>
            </a:r>
            <a:r>
              <a:rPr lang="en-US" dirty="0" smtClean="0"/>
              <a:t> </a:t>
            </a:r>
            <a:r>
              <a:rPr lang="en-US" dirty="0" err="1" smtClean="0"/>
              <a:t>Convolucionais</a:t>
            </a:r>
            <a:endParaRPr lang="en-US" dirty="0" smtClean="0"/>
          </a:p>
          <a:p>
            <a:pPr lvl="2"/>
            <a:r>
              <a:rPr lang="en-US" dirty="0" smtClean="0"/>
              <a:t>Lento no </a:t>
            </a:r>
            <a:r>
              <a:rPr lang="en-US" dirty="0" err="1" smtClean="0"/>
              <a:t>processo</a:t>
            </a:r>
            <a:r>
              <a:rPr lang="en-US" dirty="0" smtClean="0"/>
              <a:t> de </a:t>
            </a:r>
            <a:r>
              <a:rPr lang="en-US" dirty="0" err="1" smtClean="0"/>
              <a:t>aprendizagem</a:t>
            </a:r>
            <a:r>
              <a:rPr lang="en-US" dirty="0" smtClean="0"/>
              <a:t>.</a:t>
            </a:r>
          </a:p>
          <a:p>
            <a:pPr lvl="2"/>
            <a:r>
              <a:rPr lang="en-US" dirty="0" err="1" smtClean="0"/>
              <a:t>Foco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aumentar</a:t>
            </a:r>
            <a:r>
              <a:rPr lang="en-US" dirty="0" smtClean="0"/>
              <a:t> a magnitude de </a:t>
            </a:r>
            <a:r>
              <a:rPr lang="en-US" dirty="0" err="1" smtClean="0"/>
              <a:t>detalhes</a:t>
            </a:r>
            <a:r>
              <a:rPr lang="en-US" dirty="0" smtClean="0"/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349361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Hipótese</a:t>
            </a:r>
            <a:r>
              <a:rPr lang="en-US" dirty="0" smtClean="0"/>
              <a:t>:</a:t>
            </a:r>
          </a:p>
          <a:p>
            <a:pPr lvl="1" algn="just">
              <a:buFont typeface="Wingdings" panose="05000000000000000000" pitchFamily="2" charset="2"/>
              <a:buChar char="v"/>
            </a:pPr>
            <a:r>
              <a:rPr lang="pt-BR" dirty="0"/>
              <a:t>A super-resolução das imagens de inversão sísmica pode ser realizada com o aumento da alta frequência na aquisição e processamento do dado sísmico utilizado na inversão, entretanto, esta é uma tarefa difícil devido a fatores como atenuação da terra e ruído </a:t>
            </a:r>
            <a:r>
              <a:rPr lang="pt-BR" i="1" dirty="0"/>
              <a:t>(Xiaoyu et al., 2012</a:t>
            </a:r>
            <a:r>
              <a:rPr lang="pt-BR" i="1" dirty="0" smtClean="0"/>
              <a:t>).</a:t>
            </a:r>
          </a:p>
          <a:p>
            <a:pPr marL="457200" lvl="1" indent="0" algn="just">
              <a:buNone/>
            </a:pPr>
            <a:endParaRPr lang="en-US" dirty="0"/>
          </a:p>
          <a:p>
            <a:pPr lvl="1" algn="just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Baseado 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neste fato, a hipótese de pesquisa deste trabalho é de que é possível obter ganho de resolução na inversão sísmica através da aplicação de um modelo de rede neural convolucional como método de pós-processamento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978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Roteiro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006222"/>
          </a:xfrm>
        </p:spPr>
        <p:txBody>
          <a:bodyPr>
            <a:normAutofit fontScale="62500" lnSpcReduction="20000"/>
          </a:bodyPr>
          <a:lstStyle/>
          <a:p>
            <a:r>
              <a:rPr lang="en-US" sz="3100" dirty="0" err="1"/>
              <a:t>Introdução</a:t>
            </a:r>
            <a:endParaRPr lang="en-US" sz="3100" dirty="0"/>
          </a:p>
          <a:p>
            <a:pPr lvl="1"/>
            <a:r>
              <a:rPr lang="en-US" sz="3200" dirty="0" err="1" smtClean="0"/>
              <a:t>Inversão</a:t>
            </a:r>
            <a:r>
              <a:rPr lang="en-US" sz="3200" dirty="0" smtClean="0"/>
              <a:t> </a:t>
            </a:r>
            <a:r>
              <a:rPr lang="en-US" sz="3200" dirty="0" err="1" smtClean="0"/>
              <a:t>Sísmica</a:t>
            </a:r>
            <a:endParaRPr lang="en-US" sz="3200" dirty="0" smtClean="0"/>
          </a:p>
          <a:p>
            <a:pPr lvl="1"/>
            <a:r>
              <a:rPr lang="en-US" sz="3200" dirty="0" err="1" smtClean="0"/>
              <a:t>Redes</a:t>
            </a:r>
            <a:r>
              <a:rPr lang="en-US" sz="3200" dirty="0" smtClean="0"/>
              <a:t> </a:t>
            </a:r>
            <a:r>
              <a:rPr lang="en-US" sz="3200" dirty="0" err="1" smtClean="0"/>
              <a:t>Neurais</a:t>
            </a:r>
            <a:r>
              <a:rPr lang="en-US" sz="3200" dirty="0" smtClean="0"/>
              <a:t> </a:t>
            </a:r>
            <a:r>
              <a:rPr lang="en-US" sz="3200" dirty="0" err="1" smtClean="0"/>
              <a:t>Convolucionais</a:t>
            </a:r>
            <a:endParaRPr lang="en-US" sz="3200" dirty="0" smtClean="0"/>
          </a:p>
          <a:p>
            <a:pPr lvl="1"/>
            <a:r>
              <a:rPr lang="en-US" sz="3200" dirty="0" smtClean="0"/>
              <a:t>Super-</a:t>
            </a:r>
            <a:r>
              <a:rPr lang="en-US" sz="3200" dirty="0" err="1" smtClean="0"/>
              <a:t>resolução</a:t>
            </a:r>
            <a:endParaRPr lang="en-US" sz="3200" dirty="0" smtClean="0"/>
          </a:p>
          <a:p>
            <a:pPr lvl="1"/>
            <a:r>
              <a:rPr lang="en-US" sz="3200" dirty="0" err="1" smtClean="0"/>
              <a:t>Hipótese</a:t>
            </a:r>
            <a:endParaRPr lang="en-US" sz="3200" dirty="0" smtClean="0"/>
          </a:p>
          <a:p>
            <a:pPr lvl="1"/>
            <a:r>
              <a:rPr lang="en-US" sz="3200" dirty="0" err="1" smtClean="0"/>
              <a:t>Objetivos</a:t>
            </a:r>
            <a:endParaRPr lang="en-US" sz="3200" dirty="0"/>
          </a:p>
          <a:p>
            <a:r>
              <a:rPr lang="en-US" sz="3000" dirty="0" err="1" smtClean="0"/>
              <a:t>Inversão</a:t>
            </a:r>
            <a:r>
              <a:rPr lang="en-US" sz="3000" dirty="0" smtClean="0"/>
              <a:t> </a:t>
            </a:r>
            <a:r>
              <a:rPr lang="en-US" sz="3000" i="1" dirty="0"/>
              <a:t>Maximum a Posteriori </a:t>
            </a:r>
            <a:r>
              <a:rPr lang="en-US" sz="3000" dirty="0"/>
              <a:t>(MAP)</a:t>
            </a:r>
            <a:endParaRPr lang="en-US" sz="3000" i="1" dirty="0"/>
          </a:p>
          <a:p>
            <a:r>
              <a:rPr lang="en-US" sz="3000" dirty="0" err="1" smtClean="0"/>
              <a:t>Modelo</a:t>
            </a:r>
            <a:r>
              <a:rPr lang="en-US" sz="3000" dirty="0" smtClean="0"/>
              <a:t> de </a:t>
            </a:r>
            <a:r>
              <a:rPr lang="en-US" sz="3000" dirty="0" err="1" smtClean="0"/>
              <a:t>Rede</a:t>
            </a:r>
            <a:r>
              <a:rPr lang="en-US" sz="3000" dirty="0" smtClean="0"/>
              <a:t> </a:t>
            </a:r>
            <a:r>
              <a:rPr lang="en-US" sz="3000" dirty="0" err="1" smtClean="0"/>
              <a:t>Convolucional</a:t>
            </a:r>
            <a:endParaRPr lang="en-US" sz="3000" dirty="0" smtClean="0"/>
          </a:p>
          <a:p>
            <a:r>
              <a:rPr lang="en-US" sz="3000" dirty="0" err="1" smtClean="0"/>
              <a:t>Resultados</a:t>
            </a:r>
            <a:r>
              <a:rPr lang="en-US" sz="3000" dirty="0" smtClean="0"/>
              <a:t> </a:t>
            </a:r>
            <a:r>
              <a:rPr lang="en-US" sz="3000" dirty="0" err="1" smtClean="0"/>
              <a:t>Preliminares</a:t>
            </a:r>
            <a:endParaRPr lang="en-US" sz="3000" dirty="0" smtClean="0"/>
          </a:p>
          <a:p>
            <a:r>
              <a:rPr lang="en-US" sz="3000" dirty="0" err="1" smtClean="0"/>
              <a:t>Próximos</a:t>
            </a:r>
            <a:r>
              <a:rPr lang="en-US" sz="3000" dirty="0" smtClean="0"/>
              <a:t> </a:t>
            </a:r>
            <a:r>
              <a:rPr lang="en-US" sz="3000" dirty="0" err="1" smtClean="0"/>
              <a:t>passos</a:t>
            </a:r>
            <a:endParaRPr lang="en-US" sz="3000" dirty="0" smtClean="0"/>
          </a:p>
          <a:p>
            <a:r>
              <a:rPr lang="en-US" sz="3000" dirty="0" err="1" smtClean="0"/>
              <a:t>Referências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27626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026592"/>
            <a:ext cx="8915400" cy="1173804"/>
          </a:xfrm>
        </p:spPr>
        <p:txBody>
          <a:bodyPr/>
          <a:lstStyle/>
          <a:p>
            <a:r>
              <a:rPr lang="en-US" dirty="0" err="1" smtClean="0"/>
              <a:t>Objetivo</a:t>
            </a:r>
            <a:r>
              <a:rPr lang="en-US" dirty="0" smtClean="0"/>
              <a:t> </a:t>
            </a:r>
            <a:r>
              <a:rPr lang="en-US" dirty="0" err="1" smtClean="0"/>
              <a:t>Geral</a:t>
            </a:r>
            <a:r>
              <a:rPr lang="en-US" dirty="0" smtClean="0"/>
              <a:t>:</a:t>
            </a:r>
          </a:p>
          <a:p>
            <a:pPr lvl="1"/>
            <a:r>
              <a:rPr lang="pt-BR" dirty="0"/>
              <a:t>Este trabalho investiga a problemática da super-resolução dos artefatos da inversão sísmica por meio de um modelo de redes neurais convolucionais</a:t>
            </a:r>
            <a:r>
              <a:rPr lang="pt-BR" dirty="0" smtClean="0"/>
              <a:t>.</a:t>
            </a:r>
            <a:endParaRPr lang="en-US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589212" y="3536004"/>
            <a:ext cx="8915400" cy="3321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Objetivos</a:t>
            </a:r>
            <a:r>
              <a:rPr lang="en-US" dirty="0" smtClean="0"/>
              <a:t> </a:t>
            </a:r>
            <a:r>
              <a:rPr lang="en-US" dirty="0" err="1" smtClean="0"/>
              <a:t>Específicos</a:t>
            </a:r>
            <a:r>
              <a:rPr lang="en-US" dirty="0" smtClean="0"/>
              <a:t>:</a:t>
            </a:r>
          </a:p>
          <a:p>
            <a:pPr lvl="1"/>
            <a:r>
              <a:rPr lang="pt-BR" dirty="0"/>
              <a:t>Conceber um modelo de rede neural convolucional para super-resolução de imagens de inversão. </a:t>
            </a:r>
            <a:endParaRPr lang="pt-BR" dirty="0" smtClean="0"/>
          </a:p>
          <a:p>
            <a:pPr lvl="1"/>
            <a:r>
              <a:rPr lang="pt-BR" dirty="0"/>
              <a:t> Entender as abstrações em cada camada da rede neural.</a:t>
            </a:r>
          </a:p>
          <a:p>
            <a:pPr lvl="1"/>
            <a:r>
              <a:rPr lang="pt-BR" dirty="0"/>
              <a:t>Estudar o espectro de frequência das imagens pós-processadas com o modelo de rede convolucional</a:t>
            </a:r>
            <a:r>
              <a:rPr lang="pt-BR" dirty="0" smtClean="0"/>
              <a:t>.</a:t>
            </a:r>
          </a:p>
          <a:p>
            <a:pPr lvl="1"/>
            <a:r>
              <a:rPr lang="pt-BR" dirty="0"/>
              <a:t> Deﬁnir uma estratégia de aplicação do modelo para diferentes tipos de dados de </a:t>
            </a:r>
            <a:r>
              <a:rPr lang="pt-BR" dirty="0" smtClean="0"/>
              <a:t>inversão.</a:t>
            </a:r>
          </a:p>
          <a:p>
            <a:pPr lvl="1"/>
            <a:r>
              <a:rPr lang="pt-BR" dirty="0"/>
              <a:t>Estudo de incerteza do processo de super-resolução.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1948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Modelo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Rede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Neural 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Convolucional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para Super-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resolução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Pós-inversão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Sísmica</a:t>
            </a:r>
            <a:endParaRPr lang="en-US" sz="2400" dirty="0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solidFill>
                  <a:schemeClr val="accent6"/>
                </a:solidFill>
              </a:rPr>
              <a:t>Introdução</a:t>
            </a:r>
            <a:endParaRPr lang="en-US" dirty="0" smtClean="0">
              <a:solidFill>
                <a:schemeClr val="accent6"/>
              </a:solidFill>
            </a:endParaRPr>
          </a:p>
          <a:p>
            <a:pPr lvl="1"/>
            <a:r>
              <a:rPr lang="en-US" dirty="0" err="1">
                <a:solidFill>
                  <a:schemeClr val="accent6"/>
                </a:solidFill>
              </a:rPr>
              <a:t>Inversão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chemeClr val="accent6"/>
                </a:solidFill>
              </a:rPr>
              <a:t>Sísmica</a:t>
            </a:r>
            <a:endParaRPr lang="en-US" dirty="0" smtClean="0">
              <a:solidFill>
                <a:schemeClr val="accent6"/>
              </a:solidFill>
            </a:endParaRPr>
          </a:p>
          <a:p>
            <a:pPr lvl="1"/>
            <a:r>
              <a:rPr lang="en-US" dirty="0" err="1">
                <a:solidFill>
                  <a:schemeClr val="accent6"/>
                </a:solidFill>
              </a:rPr>
              <a:t>Redes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Neurais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chemeClr val="accent6"/>
                </a:solidFill>
              </a:rPr>
              <a:t>Convolucionais</a:t>
            </a:r>
            <a:endParaRPr lang="en-US" dirty="0" smtClean="0">
              <a:solidFill>
                <a:schemeClr val="accent6"/>
              </a:solidFill>
            </a:endParaRPr>
          </a:p>
          <a:p>
            <a:pPr lvl="1"/>
            <a:r>
              <a:rPr lang="en-US" dirty="0" smtClean="0">
                <a:solidFill>
                  <a:schemeClr val="accent6"/>
                </a:solidFill>
              </a:rPr>
              <a:t>Super-</a:t>
            </a:r>
            <a:r>
              <a:rPr lang="en-US" dirty="0" err="1" smtClean="0">
                <a:solidFill>
                  <a:schemeClr val="accent6"/>
                </a:solidFill>
              </a:rPr>
              <a:t>resolução</a:t>
            </a:r>
            <a:endParaRPr lang="en-US" dirty="0" smtClean="0">
              <a:solidFill>
                <a:schemeClr val="accent6"/>
              </a:solidFill>
            </a:endParaRPr>
          </a:p>
          <a:p>
            <a:pPr lvl="1"/>
            <a:r>
              <a:rPr lang="en-US" dirty="0" err="1" smtClean="0">
                <a:solidFill>
                  <a:schemeClr val="accent6"/>
                </a:solidFill>
              </a:rPr>
              <a:t>Objetivos</a:t>
            </a:r>
            <a:endParaRPr lang="en-US" dirty="0" smtClean="0">
              <a:solidFill>
                <a:schemeClr val="accent6"/>
              </a:solidFill>
            </a:endParaRPr>
          </a:p>
          <a:p>
            <a:pPr lvl="1"/>
            <a:r>
              <a:rPr lang="en-US" dirty="0" err="1" smtClean="0">
                <a:solidFill>
                  <a:schemeClr val="accent6"/>
                </a:solidFill>
              </a:rPr>
              <a:t>Hipótese</a:t>
            </a:r>
            <a:endParaRPr lang="en-US" dirty="0" smtClean="0">
              <a:solidFill>
                <a:schemeClr val="accent6"/>
              </a:solidFill>
            </a:endParaRPr>
          </a:p>
          <a:p>
            <a:r>
              <a:rPr lang="en-US" dirty="0" err="1" smtClean="0"/>
              <a:t>Inversão</a:t>
            </a:r>
            <a:r>
              <a:rPr lang="en-US" dirty="0" smtClean="0"/>
              <a:t> </a:t>
            </a:r>
            <a:r>
              <a:rPr lang="en-US" i="1" dirty="0" smtClean="0"/>
              <a:t>Maximum a Posteriori </a:t>
            </a:r>
            <a:r>
              <a:rPr lang="en-US" dirty="0" smtClean="0"/>
              <a:t>(MAP)</a:t>
            </a:r>
            <a:endParaRPr lang="en-US" i="1" dirty="0"/>
          </a:p>
          <a:p>
            <a:r>
              <a:rPr lang="en-US" dirty="0" err="1">
                <a:solidFill>
                  <a:schemeClr val="accent6"/>
                </a:solidFill>
              </a:rPr>
              <a:t>Modelo</a:t>
            </a:r>
            <a:r>
              <a:rPr lang="en-US" dirty="0">
                <a:solidFill>
                  <a:schemeClr val="accent6"/>
                </a:solidFill>
              </a:rPr>
              <a:t> de </a:t>
            </a:r>
            <a:r>
              <a:rPr lang="en-US" dirty="0" err="1">
                <a:solidFill>
                  <a:schemeClr val="accent6"/>
                </a:solidFill>
              </a:rPr>
              <a:t>Rede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Convolucional</a:t>
            </a:r>
            <a:endParaRPr lang="en-US" dirty="0">
              <a:solidFill>
                <a:schemeClr val="accent6"/>
              </a:solidFill>
            </a:endParaRPr>
          </a:p>
          <a:p>
            <a:r>
              <a:rPr lang="en-US" dirty="0" err="1">
                <a:solidFill>
                  <a:schemeClr val="accent6"/>
                </a:solidFill>
              </a:rPr>
              <a:t>Resultados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Preliminares</a:t>
            </a:r>
            <a:endParaRPr lang="en-US" dirty="0">
              <a:solidFill>
                <a:schemeClr val="accent6"/>
              </a:solidFill>
            </a:endParaRPr>
          </a:p>
          <a:p>
            <a:r>
              <a:rPr lang="en-US" dirty="0" err="1">
                <a:solidFill>
                  <a:schemeClr val="accent6"/>
                </a:solidFill>
              </a:rPr>
              <a:t>Próximos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passos</a:t>
            </a:r>
            <a:endParaRPr lang="en-US" dirty="0">
              <a:solidFill>
                <a:schemeClr val="accent6"/>
              </a:solidFill>
            </a:endParaRPr>
          </a:p>
          <a:p>
            <a:r>
              <a:rPr lang="en-US" dirty="0" err="1">
                <a:solidFill>
                  <a:schemeClr val="accent6"/>
                </a:solidFill>
              </a:rPr>
              <a:t>Referências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54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Inversão</a:t>
            </a:r>
            <a:r>
              <a:rPr lang="en-US" dirty="0"/>
              <a:t> </a:t>
            </a:r>
            <a:r>
              <a:rPr lang="en-US" i="1" dirty="0"/>
              <a:t>Maximum a Posteriori </a:t>
            </a:r>
            <a:r>
              <a:rPr lang="en-US" dirty="0"/>
              <a:t>(MAP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1800" i="1" dirty="0"/>
              <a:t>(</a:t>
            </a:r>
            <a:r>
              <a:rPr lang="en-US" sz="1800" i="1" dirty="0" err="1"/>
              <a:t>Bulande</a:t>
            </a:r>
            <a:r>
              <a:rPr lang="en-US" sz="1800" i="1" dirty="0"/>
              <a:t> e Omre,2003</a:t>
            </a:r>
            <a:r>
              <a:rPr lang="en-US" sz="1800" i="1" dirty="0" smtClean="0"/>
              <a:t>; </a:t>
            </a:r>
            <a:r>
              <a:rPr lang="en-US" sz="1800" i="1" dirty="0" err="1" smtClean="0"/>
              <a:t>Figueiredo</a:t>
            </a:r>
            <a:r>
              <a:rPr lang="en-US" sz="1800" i="1" dirty="0" smtClean="0"/>
              <a:t> </a:t>
            </a:r>
            <a:r>
              <a:rPr lang="en-US" sz="1800" i="1" dirty="0"/>
              <a:t>et al.,2014)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18092" y="1905000"/>
                <a:ext cx="8915400" cy="3777622"/>
              </a:xfrm>
            </p:spPr>
            <p:txBody>
              <a:bodyPr>
                <a:normAutofit/>
              </a:bodyPr>
              <a:lstStyle/>
              <a:p>
                <a:r>
                  <a:rPr lang="en-US" sz="1900" dirty="0" smtClean="0"/>
                  <a:t>Relação entre </a:t>
                </a:r>
                <a:r>
                  <a:rPr lang="en-US" sz="1900" dirty="0" err="1" smtClean="0"/>
                  <a:t>modelo</a:t>
                </a:r>
                <a:r>
                  <a:rPr lang="en-US" sz="1900" dirty="0" smtClean="0"/>
                  <a:t> e dados</a:t>
                </a:r>
              </a:p>
              <a:p>
                <a:pPr marL="457200" lvl="1" indent="0">
                  <a:buNone/>
                </a:pPr>
                <a:endParaRPr lang="en-US" sz="3600" i="1" dirty="0" smtClean="0">
                  <a:latin typeface="Cambria Math" panose="02040503050406030204" pitchFamily="18" charset="0"/>
                </a:endParaRPr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3600" dirty="0" smtClean="0"/>
              </a:p>
              <a:p>
                <a:pPr marL="457200" lvl="1" indent="0" algn="ctr">
                  <a:buNone/>
                </a:pPr>
                <a:endParaRPr lang="en-US" sz="3600" dirty="0"/>
              </a:p>
              <a:p>
                <a:r>
                  <a:rPr lang="en-US" sz="1900" dirty="0" err="1"/>
                  <a:t>Discretização</a:t>
                </a:r>
                <a:r>
                  <a:rPr lang="en-US" sz="1900" dirty="0"/>
                  <a:t> do </a:t>
                </a:r>
                <a:r>
                  <a:rPr lang="en-US" sz="1900" dirty="0" err="1"/>
                  <a:t>Modelo</a:t>
                </a:r>
                <a:r>
                  <a:rPr lang="en-US" sz="1900" dirty="0"/>
                  <a:t> </a:t>
                </a:r>
                <a:r>
                  <a:rPr lang="en-US" sz="1900" dirty="0" err="1"/>
                  <a:t>Convolucional</a:t>
                </a:r>
                <a:endParaRPr lang="en-US" sz="19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lvl="1" indent="0" algn="ctr">
                  <a:buNone/>
                </a:pP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𝐺𝑟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8092" y="1905000"/>
                <a:ext cx="8915400" cy="3777622"/>
              </a:xfrm>
              <a:blipFill>
                <a:blip r:embed="rId2"/>
                <a:stretch>
                  <a:fillRect l="-547" t="-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125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Inversão</a:t>
            </a:r>
            <a:r>
              <a:rPr lang="en-US" dirty="0"/>
              <a:t> </a:t>
            </a:r>
            <a:r>
              <a:rPr lang="en-US" i="1" dirty="0"/>
              <a:t>Maximum a Posteriori </a:t>
            </a:r>
            <a:r>
              <a:rPr lang="en-US" dirty="0"/>
              <a:t>(MAP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1800" i="1" dirty="0"/>
              <a:t>(</a:t>
            </a:r>
            <a:r>
              <a:rPr lang="en-US" sz="1800" i="1" dirty="0" err="1"/>
              <a:t>Bulande</a:t>
            </a:r>
            <a:r>
              <a:rPr lang="en-US" sz="1800" i="1" dirty="0"/>
              <a:t> e </a:t>
            </a:r>
            <a:r>
              <a:rPr lang="en-US" sz="1800" i="1" dirty="0" smtClean="0"/>
              <a:t>Omre,2003; </a:t>
            </a:r>
            <a:r>
              <a:rPr lang="en-US" sz="1800" i="1" dirty="0" err="1" smtClean="0"/>
              <a:t>Figueiredo</a:t>
            </a:r>
            <a:r>
              <a:rPr lang="en-US" sz="1800" i="1" dirty="0" smtClean="0"/>
              <a:t> </a:t>
            </a:r>
            <a:r>
              <a:rPr lang="en-US" sz="1800" i="1" dirty="0"/>
              <a:t>et al.,2014)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2"/>
              </p:nvPr>
            </p:nvSpPr>
            <p:spPr>
              <a:xfrm>
                <a:off x="2592924" y="2568092"/>
                <a:ext cx="4342893" cy="4096868"/>
              </a:xfrm>
            </p:spPr>
            <p:txBody>
              <a:bodyPr>
                <a:noAutofit/>
              </a:bodyPr>
              <a:lstStyle/>
              <a:p>
                <a:r>
                  <a:rPr lang="en-US" dirty="0" smtClean="0"/>
                  <a:t>Linearização: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32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r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BR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𝑧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𝑧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3200" dirty="0" smtClean="0"/>
              </a:p>
              <a:p>
                <a:pPr lvl="1"/>
                <a:endParaRPr lang="en-US" sz="2400" dirty="0" smtClean="0"/>
              </a:p>
              <a:p>
                <a:pPr marL="457200" lvl="1" indent="0">
                  <a:buNone/>
                </a:pPr>
                <a:endParaRPr lang="en-US" sz="2400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r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BR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592924" y="2568092"/>
                <a:ext cx="4342893" cy="4096868"/>
              </a:xfrm>
              <a:blipFill>
                <a:blip r:embed="rId2"/>
                <a:stretch>
                  <a:fillRect l="-982" t="-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7959437" y="2568092"/>
                <a:ext cx="4338674" cy="4312262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Inversão Linear: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sz="32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SD</m:t>
                    </m:r>
                  </m:oMath>
                </a14:m>
                <a:endParaRPr lang="en-US" sz="320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32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sz="32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3200" dirty="0"/>
              </a:p>
              <a:p>
                <a:pPr lvl="1"/>
                <a:endParaRPr lang="en-US" sz="3200" dirty="0" smtClean="0"/>
              </a:p>
              <a:p>
                <a:pPr marL="457200" lvl="1" indent="0">
                  <a:buNone/>
                </a:pPr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32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Gm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7959437" y="2568092"/>
                <a:ext cx="4338674" cy="4312262"/>
              </a:xfrm>
              <a:blipFill>
                <a:blip r:embed="rId3"/>
                <a:stretch>
                  <a:fillRect l="-985" t="-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own Arrow 5"/>
          <p:cNvSpPr/>
          <p:nvPr/>
        </p:nvSpPr>
        <p:spPr>
          <a:xfrm>
            <a:off x="4385431" y="4724223"/>
            <a:ext cx="568960" cy="579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9331317" y="4724223"/>
            <a:ext cx="568960" cy="579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631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Inversão</a:t>
            </a:r>
            <a:r>
              <a:rPr lang="en-US" dirty="0"/>
              <a:t> </a:t>
            </a:r>
            <a:r>
              <a:rPr lang="en-US" i="1" dirty="0" smtClean="0"/>
              <a:t>Maximum </a:t>
            </a:r>
            <a:r>
              <a:rPr lang="en-US" i="1" dirty="0"/>
              <a:t>a Posteriori </a:t>
            </a:r>
            <a:r>
              <a:rPr lang="en-US" dirty="0"/>
              <a:t>(MAP)</a:t>
            </a:r>
            <a:br>
              <a:rPr lang="en-US" dirty="0"/>
            </a:br>
            <a:r>
              <a:rPr lang="en-US" sz="1800" i="1" dirty="0"/>
              <a:t>(</a:t>
            </a:r>
            <a:r>
              <a:rPr lang="en-US" sz="1800" i="1" dirty="0" err="1" smtClean="0"/>
              <a:t>Buland</a:t>
            </a:r>
            <a:r>
              <a:rPr lang="en-US" sz="1800" i="1" dirty="0" smtClean="0"/>
              <a:t> e Omre,2003; </a:t>
            </a:r>
            <a:r>
              <a:rPr lang="en-US" sz="1800" i="1" dirty="0" err="1" smtClean="0"/>
              <a:t>Figueiredo</a:t>
            </a:r>
            <a:r>
              <a:rPr lang="en-US" sz="1800" i="1" dirty="0" smtClean="0"/>
              <a:t> et al</a:t>
            </a:r>
            <a:r>
              <a:rPr lang="en-US" sz="1800" i="1" dirty="0"/>
              <a:t>.,2014)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2592924" y="3322320"/>
                <a:ext cx="8925559" cy="3210626"/>
              </a:xfrm>
            </p:spPr>
            <p:txBody>
              <a:bodyPr/>
              <a:lstStyle/>
              <a:p>
                <a:r>
                  <a:rPr lang="en-US" dirty="0" smtClean="0"/>
                  <a:t>Representação </a:t>
                </a:r>
                <a:r>
                  <a:rPr lang="en-US" dirty="0" err="1" smtClean="0"/>
                  <a:t>Probabilística</a:t>
                </a:r>
                <a:r>
                  <a:rPr lang="en-US" dirty="0" smtClean="0"/>
                  <a:t>:</a:t>
                </a:r>
              </a:p>
              <a:p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Ν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Ν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592924" y="3322320"/>
                <a:ext cx="8925559" cy="3210626"/>
              </a:xfrm>
              <a:blipFill>
                <a:blip r:embed="rId2"/>
                <a:stretch>
                  <a:fillRect l="-478" t="-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332480" y="2115234"/>
                <a:ext cx="527303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36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600">
                          <a:latin typeface="Cambria Math" panose="02040503050406030204" pitchFamily="18" charset="0"/>
                        </a:rPr>
                        <m:t>Gm</m:t>
                      </m:r>
                      <m:r>
                        <a:rPr lang="en-US" sz="36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3600">
                          <a:latin typeface="Cambria Math" panose="02040503050406030204" pitchFamily="18" charset="0"/>
                        </a:rPr>
                        <m:t>e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480" y="2115234"/>
                <a:ext cx="5273039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6952269" y="5045664"/>
            <a:ext cx="626881" cy="6705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663994" y="5045664"/>
            <a:ext cx="678728" cy="6705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7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Inversão</a:t>
            </a:r>
            <a:r>
              <a:rPr lang="en-US" dirty="0"/>
              <a:t> </a:t>
            </a:r>
            <a:r>
              <a:rPr lang="en-US" i="1" dirty="0"/>
              <a:t>Maximum a Posteriori </a:t>
            </a:r>
            <a:r>
              <a:rPr lang="en-US" dirty="0"/>
              <a:t>(MAP)</a:t>
            </a:r>
            <a:br>
              <a:rPr lang="en-US" dirty="0"/>
            </a:br>
            <a:r>
              <a:rPr lang="en-US" sz="1800" i="1" dirty="0"/>
              <a:t>(</a:t>
            </a:r>
            <a:r>
              <a:rPr lang="en-US" sz="1800" i="1" dirty="0" err="1"/>
              <a:t>Bulande</a:t>
            </a:r>
            <a:r>
              <a:rPr lang="en-US" sz="1800" i="1" dirty="0"/>
              <a:t> e Omre,2003</a:t>
            </a:r>
            <a:r>
              <a:rPr lang="en-US" sz="1800" i="1" dirty="0" smtClean="0"/>
              <a:t>; </a:t>
            </a:r>
            <a:r>
              <a:rPr lang="en-US" sz="1800" i="1" dirty="0" err="1" smtClean="0"/>
              <a:t>Figueiredo</a:t>
            </a:r>
            <a:r>
              <a:rPr lang="en-US" sz="1800" i="1" dirty="0" smtClean="0"/>
              <a:t> </a:t>
            </a:r>
            <a:r>
              <a:rPr lang="en-US" sz="1800" i="1" dirty="0"/>
              <a:t>et al.,2014)</a:t>
            </a:r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794000"/>
            <a:ext cx="4342893" cy="3109026"/>
          </a:xfrm>
        </p:spPr>
        <p:txBody>
          <a:bodyPr/>
          <a:lstStyle/>
          <a:p>
            <a:pPr algn="just"/>
            <a:r>
              <a:rPr lang="en-US" dirty="0" err="1"/>
              <a:t>Solução</a:t>
            </a:r>
            <a:r>
              <a:rPr lang="en-US" dirty="0"/>
              <a:t> </a:t>
            </a:r>
            <a:r>
              <a:rPr lang="en-US" dirty="0" err="1"/>
              <a:t>suavizada</a:t>
            </a:r>
            <a:r>
              <a:rPr lang="en-US" dirty="0" smtClean="0"/>
              <a:t>.</a:t>
            </a:r>
          </a:p>
          <a:p>
            <a:pPr algn="just"/>
            <a:r>
              <a:rPr lang="en-US" dirty="0" err="1" smtClean="0"/>
              <a:t>Representação</a:t>
            </a:r>
            <a:r>
              <a:rPr lang="en-US" dirty="0" smtClean="0"/>
              <a:t> </a:t>
            </a:r>
            <a:r>
              <a:rPr lang="en-US" dirty="0" err="1" smtClean="0"/>
              <a:t>limitada</a:t>
            </a:r>
            <a:r>
              <a:rPr lang="en-US" dirty="0" smtClean="0"/>
              <a:t> pela </a:t>
            </a:r>
            <a:r>
              <a:rPr lang="en-US" dirty="0" err="1" smtClean="0"/>
              <a:t>banda</a:t>
            </a:r>
            <a:r>
              <a:rPr lang="en-US" dirty="0" smtClean="0"/>
              <a:t> de </a:t>
            </a:r>
            <a:r>
              <a:rPr lang="en-US" dirty="0" err="1" smtClean="0"/>
              <a:t>frequência</a:t>
            </a:r>
            <a:r>
              <a:rPr lang="en-US" dirty="0" smtClean="0"/>
              <a:t> da </a:t>
            </a:r>
            <a:r>
              <a:rPr lang="en-US" dirty="0" err="1" smtClean="0"/>
              <a:t>sísmica</a:t>
            </a:r>
            <a:r>
              <a:rPr lang="en-US" dirty="0" smtClean="0"/>
              <a:t>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075516" y="2794000"/>
            <a:ext cx="5146963" cy="4064000"/>
          </a:xfrm>
        </p:spPr>
        <p:txBody>
          <a:bodyPr>
            <a:normAutofit/>
          </a:bodyPr>
          <a:lstStyle/>
          <a:p>
            <a:pPr algn="just"/>
            <a:r>
              <a:rPr lang="en-US" dirty="0" err="1" smtClean="0"/>
              <a:t>Dificuldade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obter</a:t>
            </a:r>
            <a:r>
              <a:rPr lang="en-US" dirty="0" smtClean="0"/>
              <a:t> dados </a:t>
            </a:r>
            <a:r>
              <a:rPr lang="en-US" dirty="0" err="1" smtClean="0"/>
              <a:t>sísmicos</a:t>
            </a:r>
            <a:r>
              <a:rPr lang="en-US" dirty="0" smtClean="0"/>
              <a:t> com </a:t>
            </a:r>
            <a:r>
              <a:rPr lang="en-US" dirty="0" err="1" smtClean="0"/>
              <a:t>maior</a:t>
            </a:r>
            <a:r>
              <a:rPr lang="en-US" dirty="0" smtClean="0"/>
              <a:t> </a:t>
            </a:r>
            <a:r>
              <a:rPr lang="en-US" dirty="0" err="1" smtClean="0"/>
              <a:t>banda</a:t>
            </a:r>
            <a:r>
              <a:rPr lang="en-US" dirty="0" smtClean="0"/>
              <a:t> de </a:t>
            </a:r>
            <a:r>
              <a:rPr lang="en-US" dirty="0" err="1" smtClean="0"/>
              <a:t>frequência</a:t>
            </a:r>
            <a:r>
              <a:rPr lang="en-US" i="1" dirty="0" smtClean="0"/>
              <a:t>.</a:t>
            </a:r>
          </a:p>
          <a:p>
            <a:pPr algn="just"/>
            <a:r>
              <a:rPr lang="en-US" dirty="0" smtClean="0"/>
              <a:t>O dado </a:t>
            </a:r>
            <a:r>
              <a:rPr lang="en-US" dirty="0" err="1"/>
              <a:t>sísmico</a:t>
            </a:r>
            <a:r>
              <a:rPr lang="en-US" dirty="0"/>
              <a:t> com </a:t>
            </a:r>
            <a:r>
              <a:rPr lang="en-US" dirty="0" err="1" smtClean="0"/>
              <a:t>baixa</a:t>
            </a:r>
            <a:r>
              <a:rPr lang="en-US" dirty="0" smtClean="0"/>
              <a:t> </a:t>
            </a:r>
            <a:r>
              <a:rPr lang="pt-BR" dirty="0" smtClean="0"/>
              <a:t>frequência </a:t>
            </a:r>
            <a:r>
              <a:rPr lang="pt-BR" dirty="0"/>
              <a:t>e sem parte da alta frequência </a:t>
            </a:r>
            <a:r>
              <a:rPr lang="pt-BR" dirty="0" smtClean="0"/>
              <a:t>gera </a:t>
            </a:r>
            <a:r>
              <a:rPr lang="pt-BR" dirty="0"/>
              <a:t>erro na parte da mutação </a:t>
            </a:r>
            <a:r>
              <a:rPr lang="pt-BR" dirty="0" smtClean="0"/>
              <a:t>da </a:t>
            </a:r>
            <a:r>
              <a:rPr lang="en-US" dirty="0" err="1" smtClean="0"/>
              <a:t>impedância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O dado </a:t>
            </a:r>
            <a:r>
              <a:rPr lang="pt-BR" dirty="0" smtClean="0"/>
              <a:t>sísmico </a:t>
            </a:r>
            <a:r>
              <a:rPr lang="pt-BR" dirty="0"/>
              <a:t>sem a baixa frequência e sem parte da alta frequência </a:t>
            </a:r>
            <a:r>
              <a:rPr lang="pt-BR" dirty="0" smtClean="0"/>
              <a:t>causa erro na </a:t>
            </a:r>
            <a:r>
              <a:rPr lang="pt-BR" dirty="0"/>
              <a:t>parte de transição da impedância </a:t>
            </a:r>
            <a:r>
              <a:rPr lang="pt-BR" dirty="0" smtClean="0"/>
              <a:t>contínua.</a:t>
            </a:r>
          </a:p>
          <a:p>
            <a:pPr algn="just"/>
            <a:r>
              <a:rPr lang="en-US" dirty="0" smtClean="0"/>
              <a:t>A </a:t>
            </a:r>
            <a:r>
              <a:rPr lang="en-US" dirty="0" err="1" smtClean="0"/>
              <a:t>solução</a:t>
            </a:r>
            <a:r>
              <a:rPr lang="en-US" dirty="0" smtClean="0"/>
              <a:t> com o </a:t>
            </a:r>
            <a:r>
              <a:rPr lang="en-US" dirty="0"/>
              <a:t>dado </a:t>
            </a:r>
            <a:r>
              <a:rPr lang="en-US" dirty="0" err="1"/>
              <a:t>sísmico</a:t>
            </a:r>
            <a:r>
              <a:rPr lang="en-US" dirty="0"/>
              <a:t> com </a:t>
            </a:r>
            <a:r>
              <a:rPr lang="en-US" dirty="0" err="1"/>
              <a:t>baixas</a:t>
            </a:r>
            <a:r>
              <a:rPr lang="en-US" dirty="0"/>
              <a:t> e </a:t>
            </a:r>
            <a:r>
              <a:rPr lang="en-US" dirty="0" err="1"/>
              <a:t>altas</a:t>
            </a:r>
            <a:r>
              <a:rPr lang="en-US" dirty="0"/>
              <a:t> </a:t>
            </a:r>
            <a:r>
              <a:rPr lang="en-US" dirty="0" err="1"/>
              <a:t>frequências</a:t>
            </a:r>
            <a:r>
              <a:rPr lang="en-US" dirty="0"/>
              <a:t> é similar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geológico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065357" y="1969475"/>
            <a:ext cx="5025044" cy="576262"/>
          </a:xfrm>
        </p:spPr>
        <p:txBody>
          <a:bodyPr/>
          <a:lstStyle/>
          <a:p>
            <a:r>
              <a:rPr lang="en-US" dirty="0" smtClean="0"/>
              <a:t>Outros </a:t>
            </a:r>
            <a:r>
              <a:rPr lang="en-US" dirty="0" err="1" smtClean="0"/>
              <a:t>problemas</a:t>
            </a:r>
            <a:r>
              <a:rPr lang="en-US" dirty="0" smtClean="0"/>
              <a:t> </a:t>
            </a:r>
            <a:r>
              <a:rPr lang="en-US" dirty="0"/>
              <a:t> </a:t>
            </a:r>
            <a:r>
              <a:rPr lang="en-US" sz="1600" dirty="0" err="1"/>
              <a:t>Xiaoyu</a:t>
            </a:r>
            <a:r>
              <a:rPr lang="en-US" sz="1600" dirty="0"/>
              <a:t> et al. (2012</a:t>
            </a:r>
            <a:r>
              <a:rPr lang="en-US" sz="1600" dirty="0" smtClean="0"/>
              <a:t>)</a:t>
            </a:r>
            <a:r>
              <a:rPr lang="en-US" dirty="0" smtClean="0"/>
              <a:t>: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2589212" y="1972703"/>
            <a:ext cx="4342893" cy="576262"/>
          </a:xfrm>
        </p:spPr>
        <p:txBody>
          <a:bodyPr/>
          <a:lstStyle/>
          <a:p>
            <a:r>
              <a:rPr lang="en-US" dirty="0" err="1" smtClean="0"/>
              <a:t>Problemas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20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Modelo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Rede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Neural 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Convolucional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para Super-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resolução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Pós-inversão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Sísmica</a:t>
            </a:r>
            <a:endParaRPr lang="en-US" sz="2400" dirty="0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589212" y="2451754"/>
            <a:ext cx="8915400" cy="400622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err="1">
                <a:solidFill>
                  <a:schemeClr val="accent6"/>
                </a:solidFill>
              </a:rPr>
              <a:t>Introdução</a:t>
            </a:r>
            <a:endParaRPr lang="en-US" sz="2600" dirty="0">
              <a:solidFill>
                <a:schemeClr val="accent6"/>
              </a:solidFill>
            </a:endParaRPr>
          </a:p>
          <a:p>
            <a:pPr lvl="1"/>
            <a:r>
              <a:rPr lang="en-US" sz="2600" dirty="0" err="1">
                <a:solidFill>
                  <a:schemeClr val="accent6"/>
                </a:solidFill>
              </a:rPr>
              <a:t>Inversão</a:t>
            </a:r>
            <a:r>
              <a:rPr lang="en-US" sz="2600" dirty="0">
                <a:solidFill>
                  <a:schemeClr val="accent6"/>
                </a:solidFill>
              </a:rPr>
              <a:t> </a:t>
            </a:r>
            <a:r>
              <a:rPr lang="en-US" sz="2600" dirty="0" err="1">
                <a:solidFill>
                  <a:schemeClr val="accent6"/>
                </a:solidFill>
              </a:rPr>
              <a:t>Sísmica</a:t>
            </a:r>
            <a:endParaRPr lang="en-US" sz="2600" dirty="0">
              <a:solidFill>
                <a:schemeClr val="accent6"/>
              </a:solidFill>
            </a:endParaRPr>
          </a:p>
          <a:p>
            <a:pPr lvl="1"/>
            <a:r>
              <a:rPr lang="en-US" sz="2600" dirty="0" err="1">
                <a:solidFill>
                  <a:schemeClr val="accent6"/>
                </a:solidFill>
              </a:rPr>
              <a:t>Redes</a:t>
            </a:r>
            <a:r>
              <a:rPr lang="en-US" sz="2600" dirty="0">
                <a:solidFill>
                  <a:schemeClr val="accent6"/>
                </a:solidFill>
              </a:rPr>
              <a:t> </a:t>
            </a:r>
            <a:r>
              <a:rPr lang="en-US" sz="2600" dirty="0" err="1">
                <a:solidFill>
                  <a:schemeClr val="accent6"/>
                </a:solidFill>
              </a:rPr>
              <a:t>Neurais</a:t>
            </a:r>
            <a:r>
              <a:rPr lang="en-US" sz="2600" dirty="0">
                <a:solidFill>
                  <a:schemeClr val="accent6"/>
                </a:solidFill>
              </a:rPr>
              <a:t> </a:t>
            </a:r>
            <a:r>
              <a:rPr lang="en-US" sz="2600" dirty="0" err="1">
                <a:solidFill>
                  <a:schemeClr val="accent6"/>
                </a:solidFill>
              </a:rPr>
              <a:t>Convolucionais</a:t>
            </a:r>
            <a:endParaRPr lang="en-US" sz="2600" dirty="0">
              <a:solidFill>
                <a:schemeClr val="accent6"/>
              </a:solidFill>
            </a:endParaRPr>
          </a:p>
          <a:p>
            <a:pPr lvl="1"/>
            <a:r>
              <a:rPr lang="en-US" sz="2600" dirty="0">
                <a:solidFill>
                  <a:schemeClr val="accent6"/>
                </a:solidFill>
              </a:rPr>
              <a:t>Super-</a:t>
            </a:r>
            <a:r>
              <a:rPr lang="en-US" sz="2600" dirty="0" err="1">
                <a:solidFill>
                  <a:schemeClr val="accent6"/>
                </a:solidFill>
              </a:rPr>
              <a:t>resolução</a:t>
            </a:r>
            <a:endParaRPr lang="en-US" sz="2600" dirty="0">
              <a:solidFill>
                <a:schemeClr val="accent6"/>
              </a:solidFill>
            </a:endParaRPr>
          </a:p>
          <a:p>
            <a:pPr lvl="1"/>
            <a:r>
              <a:rPr lang="en-US" sz="2600" dirty="0" err="1">
                <a:solidFill>
                  <a:schemeClr val="accent6"/>
                </a:solidFill>
              </a:rPr>
              <a:t>Hipótese</a:t>
            </a:r>
            <a:endParaRPr lang="en-US" sz="2600" dirty="0">
              <a:solidFill>
                <a:schemeClr val="accent6"/>
              </a:solidFill>
            </a:endParaRPr>
          </a:p>
          <a:p>
            <a:pPr lvl="1"/>
            <a:r>
              <a:rPr lang="en-US" sz="2600" dirty="0" err="1">
                <a:solidFill>
                  <a:schemeClr val="accent6"/>
                </a:solidFill>
              </a:rPr>
              <a:t>Objetivos</a:t>
            </a:r>
            <a:endParaRPr lang="en-US" sz="2600" dirty="0">
              <a:solidFill>
                <a:schemeClr val="accent6"/>
              </a:solidFill>
            </a:endParaRPr>
          </a:p>
          <a:p>
            <a:r>
              <a:rPr lang="en-US" sz="2600" dirty="0" err="1">
                <a:solidFill>
                  <a:schemeClr val="accent6"/>
                </a:solidFill>
              </a:rPr>
              <a:t>Inversão</a:t>
            </a:r>
            <a:r>
              <a:rPr lang="en-US" sz="2600" dirty="0">
                <a:solidFill>
                  <a:schemeClr val="accent6"/>
                </a:solidFill>
              </a:rPr>
              <a:t> Maximum a Posteriori (MAP)</a:t>
            </a:r>
          </a:p>
          <a:p>
            <a:r>
              <a:rPr lang="en-US" sz="3000" dirty="0" err="1" smtClean="0"/>
              <a:t>Modelo</a:t>
            </a:r>
            <a:r>
              <a:rPr lang="en-US" sz="3000" dirty="0" smtClean="0"/>
              <a:t> de </a:t>
            </a:r>
            <a:r>
              <a:rPr lang="en-US" sz="3000" dirty="0" err="1" smtClean="0"/>
              <a:t>Rede</a:t>
            </a:r>
            <a:r>
              <a:rPr lang="en-US" sz="3000" dirty="0" smtClean="0"/>
              <a:t> </a:t>
            </a:r>
            <a:r>
              <a:rPr lang="en-US" sz="3000" dirty="0" err="1" smtClean="0"/>
              <a:t>Convolucional</a:t>
            </a:r>
            <a:endParaRPr lang="en-US" sz="3000" dirty="0" smtClean="0"/>
          </a:p>
          <a:p>
            <a:r>
              <a:rPr lang="en-US" sz="2600" dirty="0" err="1">
                <a:solidFill>
                  <a:schemeClr val="accent6"/>
                </a:solidFill>
              </a:rPr>
              <a:t>Resultados</a:t>
            </a:r>
            <a:r>
              <a:rPr lang="en-US" sz="2600" dirty="0">
                <a:solidFill>
                  <a:schemeClr val="accent6"/>
                </a:solidFill>
              </a:rPr>
              <a:t> </a:t>
            </a:r>
            <a:r>
              <a:rPr lang="en-US" sz="2600" dirty="0" err="1">
                <a:solidFill>
                  <a:schemeClr val="accent6"/>
                </a:solidFill>
              </a:rPr>
              <a:t>Preliminares</a:t>
            </a:r>
            <a:endParaRPr lang="en-US" sz="2600" dirty="0">
              <a:solidFill>
                <a:schemeClr val="accent6"/>
              </a:solidFill>
            </a:endParaRPr>
          </a:p>
          <a:p>
            <a:r>
              <a:rPr lang="en-US" sz="2600" dirty="0" err="1">
                <a:solidFill>
                  <a:schemeClr val="accent6"/>
                </a:solidFill>
              </a:rPr>
              <a:t>Próximos</a:t>
            </a:r>
            <a:r>
              <a:rPr lang="en-US" sz="2600" dirty="0">
                <a:solidFill>
                  <a:schemeClr val="accent6"/>
                </a:solidFill>
              </a:rPr>
              <a:t> </a:t>
            </a:r>
            <a:r>
              <a:rPr lang="en-US" sz="2600" dirty="0" err="1">
                <a:solidFill>
                  <a:schemeClr val="accent6"/>
                </a:solidFill>
              </a:rPr>
              <a:t>passos</a:t>
            </a:r>
            <a:endParaRPr lang="en-US" sz="2600" dirty="0">
              <a:solidFill>
                <a:schemeClr val="accent6"/>
              </a:solidFill>
            </a:endParaRPr>
          </a:p>
          <a:p>
            <a:r>
              <a:rPr lang="en-US" sz="2600" dirty="0" err="1">
                <a:solidFill>
                  <a:schemeClr val="accent6"/>
                </a:solidFill>
              </a:rPr>
              <a:t>Referências</a:t>
            </a:r>
            <a:endParaRPr lang="en-US" sz="2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93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Rede</a:t>
            </a:r>
            <a:r>
              <a:rPr lang="en-US" dirty="0"/>
              <a:t> </a:t>
            </a:r>
            <a:r>
              <a:rPr lang="en-US" dirty="0" err="1" smtClean="0"/>
              <a:t>Convolucional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i="1" dirty="0"/>
              <a:t>Dahl; </a:t>
            </a:r>
            <a:r>
              <a:rPr lang="en-US" sz="1800" i="1" dirty="0" err="1"/>
              <a:t>Norouzi</a:t>
            </a:r>
            <a:r>
              <a:rPr lang="en-US" sz="1800" i="1" dirty="0"/>
              <a:t> e </a:t>
            </a:r>
            <a:r>
              <a:rPr lang="en-US" sz="1800" i="1" dirty="0" err="1"/>
              <a:t>Shlens</a:t>
            </a:r>
            <a:r>
              <a:rPr lang="en-US" sz="1800" i="1" dirty="0"/>
              <a:t>, 2017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4608" y="2208245"/>
            <a:ext cx="9531668" cy="2942254"/>
          </a:xfrm>
        </p:spPr>
        <p:txBody>
          <a:bodyPr>
            <a:normAutofit/>
          </a:bodyPr>
          <a:lstStyle/>
          <a:p>
            <a:r>
              <a:rPr lang="en-US" dirty="0" err="1" smtClean="0"/>
              <a:t>Baseado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proposta</a:t>
            </a:r>
            <a:r>
              <a:rPr lang="en-US" dirty="0" smtClean="0"/>
              <a:t> de </a:t>
            </a:r>
            <a:r>
              <a:rPr lang="en-US" i="1" dirty="0"/>
              <a:t>Dahl; </a:t>
            </a:r>
            <a:r>
              <a:rPr lang="en-US" i="1" dirty="0" err="1"/>
              <a:t>Norouzi</a:t>
            </a:r>
            <a:r>
              <a:rPr lang="en-US" i="1" dirty="0"/>
              <a:t> e </a:t>
            </a:r>
            <a:r>
              <a:rPr lang="en-US" i="1" dirty="0" err="1"/>
              <a:t>Shlens</a:t>
            </a:r>
            <a:r>
              <a:rPr lang="en-US" i="1" dirty="0"/>
              <a:t>, </a:t>
            </a:r>
            <a:r>
              <a:rPr lang="en-US" i="1" dirty="0" smtClean="0"/>
              <a:t>2017</a:t>
            </a:r>
          </a:p>
          <a:p>
            <a:pPr lvl="1"/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 smtClean="0"/>
              <a:t>supervisionado</a:t>
            </a:r>
            <a:r>
              <a:rPr lang="en-US" dirty="0" smtClean="0"/>
              <a:t>.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694923" y="3283866"/>
                <a:ext cx="1632858" cy="5038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LR Image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4923" y="3283866"/>
                <a:ext cx="1632858" cy="503853"/>
              </a:xfrm>
              <a:prstGeom prst="rect">
                <a:avLst/>
              </a:prstGeom>
              <a:blipFill>
                <a:blip r:embed="rId2"/>
                <a:stretch>
                  <a:fillRect l="-1476" b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/>
          <p:cNvSpPr/>
          <p:nvPr/>
        </p:nvSpPr>
        <p:spPr>
          <a:xfrm>
            <a:off x="5643623" y="3440664"/>
            <a:ext cx="928365" cy="237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813870" y="3274021"/>
                <a:ext cx="1676987" cy="5038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HR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870" y="3274021"/>
                <a:ext cx="1676987" cy="503853"/>
              </a:xfrm>
              <a:prstGeom prst="rect">
                <a:avLst/>
              </a:prstGeom>
              <a:blipFill>
                <a:blip r:embed="rId3"/>
                <a:stretch>
                  <a:fillRect l="-2158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203223" y="4477357"/>
                <a:ext cx="1761781" cy="5038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HR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3223" y="4477357"/>
                <a:ext cx="1761781" cy="503853"/>
              </a:xfrm>
              <a:prstGeom prst="rect">
                <a:avLst/>
              </a:prstGeom>
              <a:blipFill>
                <a:blip r:embed="rId4"/>
                <a:stretch>
                  <a:fillRect l="-2397" r="-342" b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Down Arrow 10"/>
          <p:cNvSpPr/>
          <p:nvPr/>
        </p:nvSpPr>
        <p:spPr>
          <a:xfrm flipV="1">
            <a:off x="5984112" y="3787719"/>
            <a:ext cx="196800" cy="5589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592925" y="5668684"/>
                <a:ext cx="3722327" cy="7078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925" y="5668684"/>
                <a:ext cx="3722327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5640355" y="34290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180911" y="5779734"/>
                <a:ext cx="2091406" cy="4103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911" y="5779734"/>
                <a:ext cx="2091406" cy="410305"/>
              </a:xfrm>
              <a:prstGeom prst="rect">
                <a:avLst/>
              </a:prstGeom>
              <a:blipFill>
                <a:blip r:embed="rId6"/>
                <a:stretch>
                  <a:fillRect l="-5248" b="-16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091543" y="5146204"/>
                <a:ext cx="138715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= ?</a:t>
                </a:r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543" y="5146204"/>
                <a:ext cx="1387151" cy="276999"/>
              </a:xfrm>
              <a:prstGeom prst="rect">
                <a:avLst/>
              </a:prstGeom>
              <a:blipFill>
                <a:blip r:embed="rId7"/>
                <a:stretch>
                  <a:fillRect l="-6140" t="-2826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4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  <p:bldP spid="12" grpId="0"/>
      <p:bldP spid="14" grpId="0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Rede</a:t>
            </a:r>
            <a:r>
              <a:rPr lang="en-US" dirty="0"/>
              <a:t> </a:t>
            </a:r>
            <a:r>
              <a:rPr lang="en-US" dirty="0" err="1" smtClean="0"/>
              <a:t>Convolucional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i="1" dirty="0"/>
              <a:t>Dahl; </a:t>
            </a:r>
            <a:r>
              <a:rPr lang="en-US" sz="1800" i="1" dirty="0" err="1"/>
              <a:t>Norouzi</a:t>
            </a:r>
            <a:r>
              <a:rPr lang="en-US" sz="1800" i="1" dirty="0"/>
              <a:t> e </a:t>
            </a:r>
            <a:r>
              <a:rPr lang="en-US" sz="1800" i="1" dirty="0" err="1"/>
              <a:t>Shlens</a:t>
            </a:r>
            <a:r>
              <a:rPr lang="en-US" sz="1800" i="1" dirty="0"/>
              <a:t>, 2017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3747704"/>
            <a:ext cx="5120207" cy="404420"/>
          </a:xfrm>
        </p:spPr>
        <p:txBody>
          <a:bodyPr>
            <a:normAutofit/>
          </a:bodyPr>
          <a:lstStyle/>
          <a:p>
            <a:r>
              <a:rPr lang="en-US" dirty="0" err="1"/>
              <a:t>Rede</a:t>
            </a:r>
            <a:r>
              <a:rPr lang="en-US" dirty="0"/>
              <a:t> </a:t>
            </a:r>
            <a:r>
              <a:rPr lang="en-US" dirty="0" err="1" smtClean="0"/>
              <a:t>Condicionante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815" y="4498866"/>
            <a:ext cx="2717910" cy="1805833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589211" y="2133600"/>
            <a:ext cx="9278129" cy="1589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Baseado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proposta</a:t>
            </a:r>
            <a:r>
              <a:rPr lang="en-US" dirty="0" smtClean="0"/>
              <a:t> de </a:t>
            </a:r>
            <a:r>
              <a:rPr lang="en-US" i="1" dirty="0" smtClean="0"/>
              <a:t>Dahl; </a:t>
            </a:r>
            <a:r>
              <a:rPr lang="en-US" i="1" dirty="0" err="1" smtClean="0"/>
              <a:t>Norouzi</a:t>
            </a:r>
            <a:r>
              <a:rPr lang="en-US" i="1" dirty="0" smtClean="0"/>
              <a:t> e </a:t>
            </a:r>
            <a:r>
              <a:rPr lang="en-US" i="1" dirty="0" err="1" smtClean="0"/>
              <a:t>Shlens</a:t>
            </a:r>
            <a:r>
              <a:rPr lang="en-US" i="1" dirty="0" smtClean="0"/>
              <a:t>, 2017</a:t>
            </a:r>
          </a:p>
          <a:p>
            <a:pPr lvl="1"/>
            <a:r>
              <a:rPr lang="en-US" dirty="0" err="1" smtClean="0"/>
              <a:t>Composto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um </a:t>
            </a:r>
            <a:r>
              <a:rPr lang="en-US" dirty="0" err="1" smtClean="0"/>
              <a:t>conjunto</a:t>
            </a:r>
            <a:r>
              <a:rPr lang="en-US" dirty="0" smtClean="0"/>
              <a:t> de </a:t>
            </a:r>
            <a:r>
              <a:rPr lang="en-US" i="1" dirty="0" err="1" smtClean="0"/>
              <a:t>ResNet</a:t>
            </a:r>
            <a:r>
              <a:rPr lang="en-US" dirty="0" smtClean="0"/>
              <a:t> </a:t>
            </a:r>
            <a:r>
              <a:rPr lang="en-US" i="1" dirty="0" smtClean="0"/>
              <a:t>(He et al., 2016).</a:t>
            </a:r>
          </a:p>
          <a:p>
            <a:pPr lvl="1"/>
            <a:r>
              <a:rPr lang="en-US" dirty="0" err="1" smtClean="0"/>
              <a:t>Composto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um </a:t>
            </a:r>
            <a:r>
              <a:rPr lang="en-US" dirty="0" err="1" smtClean="0"/>
              <a:t>conjunto</a:t>
            </a:r>
            <a:r>
              <a:rPr lang="en-US" dirty="0" smtClean="0"/>
              <a:t> de </a:t>
            </a:r>
            <a:r>
              <a:rPr lang="en-US" dirty="0" err="1" smtClean="0"/>
              <a:t>resdes</a:t>
            </a:r>
            <a:r>
              <a:rPr lang="en-US" dirty="0" smtClean="0"/>
              <a:t> </a:t>
            </a:r>
            <a:r>
              <a:rPr lang="en-US" i="1" dirty="0" smtClean="0"/>
              <a:t>Gated </a:t>
            </a:r>
            <a:r>
              <a:rPr lang="en-US" i="1" dirty="0" err="1" smtClean="0"/>
              <a:t>PiexelNN</a:t>
            </a:r>
            <a:r>
              <a:rPr lang="en-US" i="1" dirty="0" smtClean="0"/>
              <a:t> </a:t>
            </a:r>
            <a:r>
              <a:rPr lang="nl-NL" i="1" dirty="0" smtClean="0"/>
              <a:t>(van den Oord et al., 2016).</a:t>
            </a:r>
            <a:endParaRPr lang="en-US" i="1" dirty="0" smtClean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345025" y="4212440"/>
                <a:ext cx="2611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∈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025" y="4212440"/>
                <a:ext cx="2611997" cy="276999"/>
              </a:xfrm>
              <a:prstGeom prst="rect">
                <a:avLst/>
              </a:prstGeom>
              <a:blipFill>
                <a:blip r:embed="rId3"/>
                <a:stretch>
                  <a:fillRect l="-701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/>
          <p:cNvSpPr txBox="1">
            <a:spLocks/>
          </p:cNvSpPr>
          <p:nvPr/>
        </p:nvSpPr>
        <p:spPr>
          <a:xfrm>
            <a:off x="2589211" y="4786509"/>
            <a:ext cx="5120207" cy="4044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Rede</a:t>
            </a:r>
            <a:r>
              <a:rPr lang="en-US" dirty="0" smtClean="0"/>
              <a:t> </a:t>
            </a:r>
            <a:r>
              <a:rPr lang="en-US" i="1" dirty="0" smtClean="0"/>
              <a:t>Prior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345025" y="5276685"/>
                <a:ext cx="2423164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025" y="5276685"/>
                <a:ext cx="2423164" cy="285912"/>
              </a:xfrm>
              <a:prstGeom prst="rect">
                <a:avLst/>
              </a:prstGeom>
              <a:blipFill>
                <a:blip r:embed="rId4"/>
                <a:stretch>
                  <a:fillRect t="-4348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23763" y="6056800"/>
                <a:ext cx="41383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763" y="6056800"/>
                <a:ext cx="4138312" cy="276999"/>
              </a:xfrm>
              <a:prstGeom prst="rect">
                <a:avLst/>
              </a:prstGeom>
              <a:blipFill>
                <a:blip r:embed="rId5"/>
                <a:stretch>
                  <a:fillRect l="-884" r="-1473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6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Rede</a:t>
            </a:r>
            <a:r>
              <a:rPr lang="en-US" dirty="0"/>
              <a:t> </a:t>
            </a:r>
            <a:r>
              <a:rPr lang="en-US" dirty="0" err="1" smtClean="0"/>
              <a:t>Convolucional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i="1" dirty="0"/>
              <a:t>Dahl; </a:t>
            </a:r>
            <a:r>
              <a:rPr lang="en-US" sz="1800" i="1" dirty="0" err="1"/>
              <a:t>Norouzi</a:t>
            </a:r>
            <a:r>
              <a:rPr lang="en-US" sz="1800" i="1" dirty="0"/>
              <a:t> e </a:t>
            </a:r>
            <a:r>
              <a:rPr lang="en-US" sz="1800" i="1" dirty="0" err="1"/>
              <a:t>Shlens</a:t>
            </a:r>
            <a:r>
              <a:rPr lang="en-US" sz="1800" i="1" dirty="0"/>
              <a:t>, 2017</a:t>
            </a:r>
            <a:endParaRPr lang="en-US" sz="1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948" y="2477835"/>
            <a:ext cx="2894105" cy="2598576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240" y="1264555"/>
            <a:ext cx="3206808" cy="24265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240" y="3869476"/>
            <a:ext cx="3206808" cy="246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11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9187">
                        <a14:backgroundMark x1="1789" y1="4928" x2="1789" y2="95942"/>
                        <a14:backgroundMark x1="8293" y1="97681" x2="96585" y2="98261"/>
                        <a14:backgroundMark x1="96585" y1="93043" x2="95285" y2="8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142" y="3710486"/>
            <a:ext cx="1496528" cy="167903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2592924" y="2047117"/>
            <a:ext cx="6502438" cy="498493"/>
          </a:xfrm>
        </p:spPr>
        <p:txBody>
          <a:bodyPr/>
          <a:lstStyle/>
          <a:p>
            <a:r>
              <a:rPr lang="en-US" dirty="0" err="1" smtClean="0"/>
              <a:t>Problema</a:t>
            </a:r>
            <a:r>
              <a:rPr lang="en-US" dirty="0" smtClean="0"/>
              <a:t> </a:t>
            </a:r>
            <a:r>
              <a:rPr lang="en-US" dirty="0" err="1" smtClean="0"/>
              <a:t>Direto</a:t>
            </a:r>
            <a:endParaRPr lang="en-US" dirty="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100000" l="600" r="99500">
                        <a14:foregroundMark x1="17300" y1="44375" x2="17300" y2="44375"/>
                        <a14:foregroundMark x1="26600" y1="51875" x2="26600" y2="51875"/>
                        <a14:foregroundMark x1="22800" y1="39688" x2="22800" y2="39688"/>
                        <a14:foregroundMark x1="36800" y1="48125" x2="36800" y2="48125"/>
                        <a14:foregroundMark x1="54300" y1="47031" x2="54300" y2="47031"/>
                        <a14:foregroundMark x1="68000" y1="47031" x2="68000" y2="47031"/>
                        <a14:foregroundMark x1="78500" y1="43906" x2="78500" y2="43906"/>
                        <a14:foregroundMark x1="77600" y1="35938" x2="77600" y2="35938"/>
                        <a14:foregroundMark x1="71200" y1="31719" x2="71200" y2="31719"/>
                        <a14:foregroundMark x1="60100" y1="27500" x2="60100" y2="27500"/>
                        <a14:foregroundMark x1="54900" y1="29063" x2="54900" y2="29063"/>
                        <a14:foregroundMark x1="45000" y1="31250" x2="45000" y2="31250"/>
                        <a14:foregroundMark x1="35100" y1="32813" x2="35100" y2="32813"/>
                        <a14:foregroundMark x1="32400" y1="34844" x2="32400" y2="34844"/>
                        <a14:foregroundMark x1="28700" y1="39688" x2="48800" y2="30625"/>
                        <a14:foregroundMark x1="60100" y1="31719" x2="74400" y2="38125"/>
                        <a14:foregroundMark x1="60400" y1="29688" x2="62800" y2="30156"/>
                        <a14:foregroundMark x1="66800" y1="29063" x2="50500" y2="25938"/>
                        <a14:foregroundMark x1="49900" y1="25938" x2="28100" y2="30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966" y="4837902"/>
            <a:ext cx="3336881" cy="1838527"/>
          </a:xfrm>
        </p:spPr>
      </p:pic>
      <p:sp>
        <p:nvSpPr>
          <p:cNvPr id="20" name="Text Placeholder 6"/>
          <p:cNvSpPr txBox="1">
            <a:spLocks/>
          </p:cNvSpPr>
          <p:nvPr/>
        </p:nvSpPr>
        <p:spPr>
          <a:xfrm>
            <a:off x="2592924" y="2930507"/>
            <a:ext cx="6502438" cy="4984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Exemplo</a:t>
            </a:r>
            <a:r>
              <a:rPr lang="en-US" dirty="0" smtClean="0"/>
              <a:t>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 Placeholder 6"/>
              <p:cNvSpPr txBox="1">
                <a:spLocks/>
              </p:cNvSpPr>
              <p:nvPr/>
            </p:nvSpPr>
            <p:spPr>
              <a:xfrm>
                <a:off x="6737123" y="2804262"/>
                <a:ext cx="5111165" cy="49849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2400" b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20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8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Profundidade do </a:t>
                </a:r>
                <a:r>
                  <a:rPr lang="en-US" dirty="0" err="1" smtClean="0"/>
                  <a:t>Poço</a:t>
                </a:r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123" y="2804262"/>
                <a:ext cx="5111165" cy="498493"/>
              </a:xfrm>
              <a:prstGeom prst="rect">
                <a:avLst/>
              </a:prstGeom>
              <a:blipFill>
                <a:blip r:embed="rId6"/>
                <a:stretch>
                  <a:fillRect l="-1788" t="-1220" b="-28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 Placeholder 6"/>
              <p:cNvSpPr txBox="1">
                <a:spLocks/>
              </p:cNvSpPr>
              <p:nvPr/>
            </p:nvSpPr>
            <p:spPr>
              <a:xfrm>
                <a:off x="6737123" y="3564650"/>
                <a:ext cx="5111165" cy="49849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2400" b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20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8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Tempo </a:t>
                </a:r>
                <a:r>
                  <a:rPr lang="en-US" dirty="0" err="1" smtClean="0"/>
                  <a:t>até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ouvir</a:t>
                </a:r>
                <a:r>
                  <a:rPr lang="en-US" dirty="0" smtClean="0"/>
                  <a:t> o </a:t>
                </a:r>
                <a:r>
                  <a:rPr lang="en-US" dirty="0" err="1" smtClean="0"/>
                  <a:t>impácto</a:t>
                </a:r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2" name="Tex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123" y="3564650"/>
                <a:ext cx="5111165" cy="498493"/>
              </a:xfrm>
              <a:prstGeom prst="rect">
                <a:avLst/>
              </a:prstGeom>
              <a:blipFill>
                <a:blip r:embed="rId7"/>
                <a:stretch>
                  <a:fillRect l="-1788" t="-1220" b="-28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700839" y="4770381"/>
                <a:ext cx="2789045" cy="1091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340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0839" y="4770381"/>
                <a:ext cx="2789045" cy="10911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449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678328" y="2893666"/>
            <a:ext cx="6007262" cy="3692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Rede</a:t>
            </a:r>
            <a:r>
              <a:rPr lang="en-US" dirty="0"/>
              <a:t> </a:t>
            </a:r>
            <a:r>
              <a:rPr lang="en-US" dirty="0" err="1"/>
              <a:t>Convolucional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809848" y="3144452"/>
            <a:ext cx="1998562" cy="5469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Cálculo</a:t>
            </a:r>
            <a:r>
              <a:rPr lang="en-US" dirty="0" smtClean="0"/>
              <a:t> da </a:t>
            </a:r>
            <a:r>
              <a:rPr lang="en-US" dirty="0" err="1" smtClean="0"/>
              <a:t>refletividade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767407" y="3942142"/>
            <a:ext cx="1998562" cy="5469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Estimativa</a:t>
            </a:r>
            <a:r>
              <a:rPr lang="en-US" dirty="0" smtClean="0"/>
              <a:t> da wavelet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809848" y="4739832"/>
            <a:ext cx="1998562" cy="5469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Cálculo</a:t>
            </a:r>
            <a:r>
              <a:rPr lang="en-US" dirty="0" smtClean="0"/>
              <a:t> da </a:t>
            </a:r>
            <a:r>
              <a:rPr lang="en-US" dirty="0" err="1" smtClean="0"/>
              <a:t>sísmica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809848" y="5537522"/>
            <a:ext cx="1998562" cy="5454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Baixa</a:t>
            </a:r>
            <a:r>
              <a:rPr lang="en-US" dirty="0" smtClean="0"/>
              <a:t> </a:t>
            </a:r>
            <a:r>
              <a:rPr lang="en-US" dirty="0" err="1" smtClean="0"/>
              <a:t>frequência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624085" y="4191241"/>
            <a:ext cx="871960" cy="6771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11" name="Snip Single Corner Rectangle 10"/>
          <p:cNvSpPr/>
          <p:nvPr/>
        </p:nvSpPr>
        <p:spPr>
          <a:xfrm>
            <a:off x="5324801" y="5807721"/>
            <a:ext cx="2223847" cy="550517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IA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baixa</a:t>
            </a:r>
            <a:r>
              <a:rPr lang="en-US" dirty="0" smtClean="0"/>
              <a:t> </a:t>
            </a:r>
            <a:r>
              <a:rPr lang="en-US" dirty="0" err="1" smtClean="0"/>
              <a:t>resolução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2" name="Snip Single Corner Rectangle 11"/>
          <p:cNvSpPr/>
          <p:nvPr/>
        </p:nvSpPr>
        <p:spPr>
          <a:xfrm>
            <a:off x="5325597" y="3117439"/>
            <a:ext cx="2222257" cy="533403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IA </a:t>
            </a:r>
            <a:r>
              <a:rPr lang="en-US" dirty="0" err="1" smtClean="0"/>
              <a:t>Sintética</a:t>
            </a:r>
            <a:endParaRPr lang="en-US" dirty="0" smtClean="0"/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alta</a:t>
            </a:r>
            <a:r>
              <a:rPr lang="en-US" dirty="0" smtClean="0"/>
              <a:t> </a:t>
            </a:r>
            <a:r>
              <a:rPr lang="en-US" dirty="0" err="1" smtClean="0"/>
              <a:t>resolução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7841850" y="4383663"/>
            <a:ext cx="1655180" cy="6771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Treinamento</a:t>
            </a:r>
            <a:r>
              <a:rPr lang="en-US" dirty="0" smtClean="0"/>
              <a:t> RNC</a:t>
            </a:r>
            <a:endParaRPr lang="en-US" dirty="0"/>
          </a:p>
        </p:txBody>
      </p:sp>
      <p:sp>
        <p:nvSpPr>
          <p:cNvPr id="14" name="Snip Single Corner Rectangle 13"/>
          <p:cNvSpPr/>
          <p:nvPr/>
        </p:nvSpPr>
        <p:spPr>
          <a:xfrm>
            <a:off x="9933007" y="5809646"/>
            <a:ext cx="2187616" cy="55051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IA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/>
              <a:t>b</a:t>
            </a:r>
            <a:r>
              <a:rPr lang="en-US" dirty="0" err="1" smtClean="0"/>
              <a:t>aixa</a:t>
            </a:r>
            <a:r>
              <a:rPr lang="en-US" dirty="0" smtClean="0"/>
              <a:t> </a:t>
            </a:r>
            <a:r>
              <a:rPr lang="en-US" dirty="0" err="1" smtClean="0"/>
              <a:t>resolução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5" name="Trapezoid 14"/>
          <p:cNvSpPr/>
          <p:nvPr/>
        </p:nvSpPr>
        <p:spPr>
          <a:xfrm>
            <a:off x="10367057" y="4396807"/>
            <a:ext cx="1331089" cy="677123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RNC</a:t>
            </a:r>
            <a:endParaRPr lang="en-US" dirty="0"/>
          </a:p>
        </p:txBody>
      </p:sp>
      <p:sp>
        <p:nvSpPr>
          <p:cNvPr id="16" name="Snip Single Corner Rectangle 15"/>
          <p:cNvSpPr/>
          <p:nvPr/>
        </p:nvSpPr>
        <p:spPr>
          <a:xfrm>
            <a:off x="9933007" y="2984220"/>
            <a:ext cx="2183758" cy="65058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IA</a:t>
            </a:r>
          </a:p>
          <a:p>
            <a:pPr algn="ctr"/>
            <a:r>
              <a:rPr lang="en-US" dirty="0" smtClean="0"/>
              <a:t>Super </a:t>
            </a:r>
            <a:r>
              <a:rPr lang="en-US" dirty="0" err="1" smtClean="0"/>
              <a:t>resolução</a:t>
            </a:r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9653290" y="4597555"/>
            <a:ext cx="598025" cy="2329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 rot="10800000">
            <a:off x="10949649" y="5210168"/>
            <a:ext cx="202558" cy="469234"/>
          </a:xfrm>
          <a:prstGeom prst="downArrow">
            <a:avLst>
              <a:gd name="adj1" fmla="val 50000"/>
              <a:gd name="adj2" fmla="val 529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Down Arrow 19"/>
          <p:cNvSpPr/>
          <p:nvPr/>
        </p:nvSpPr>
        <p:spPr>
          <a:xfrm rot="10800000">
            <a:off x="10949649" y="3726195"/>
            <a:ext cx="202558" cy="465046"/>
          </a:xfrm>
          <a:prstGeom prst="downArrow">
            <a:avLst>
              <a:gd name="adj1" fmla="val 50000"/>
              <a:gd name="adj2" fmla="val 529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e 20"/>
          <p:cNvSpPr/>
          <p:nvPr/>
        </p:nvSpPr>
        <p:spPr>
          <a:xfrm rot="10800000">
            <a:off x="3916101" y="3275631"/>
            <a:ext cx="557853" cy="267568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10800000">
            <a:off x="4373868" y="3309514"/>
            <a:ext cx="616181" cy="234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Bent Arrow 22"/>
          <p:cNvSpPr/>
          <p:nvPr/>
        </p:nvSpPr>
        <p:spPr>
          <a:xfrm rot="5400000">
            <a:off x="5314852" y="4948072"/>
            <a:ext cx="1089203" cy="37345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Bent Arrow 23"/>
          <p:cNvSpPr/>
          <p:nvPr/>
        </p:nvSpPr>
        <p:spPr>
          <a:xfrm rot="5400000">
            <a:off x="7750052" y="3461931"/>
            <a:ext cx="778865" cy="482705"/>
          </a:xfrm>
          <a:prstGeom prst="bentArrow">
            <a:avLst>
              <a:gd name="adj1" fmla="val 14619"/>
              <a:gd name="adj2" fmla="val 25945"/>
              <a:gd name="adj3" fmla="val 25000"/>
              <a:gd name="adj4" fmla="val 98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Bent Arrow 26"/>
          <p:cNvSpPr/>
          <p:nvPr/>
        </p:nvSpPr>
        <p:spPr>
          <a:xfrm rot="16200000" flipV="1">
            <a:off x="7769217" y="5569003"/>
            <a:ext cx="740533" cy="482493"/>
          </a:xfrm>
          <a:prstGeom prst="bentArrow">
            <a:avLst>
              <a:gd name="adj1" fmla="val 14619"/>
              <a:gd name="adj2" fmla="val 25945"/>
              <a:gd name="adj3" fmla="val 25000"/>
              <a:gd name="adj4" fmla="val 98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809848" y="6201651"/>
            <a:ext cx="2322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Inversão</a:t>
            </a:r>
            <a:r>
              <a:rPr lang="en-US" dirty="0" smtClean="0"/>
              <a:t> </a:t>
            </a:r>
            <a:r>
              <a:rPr lang="en-US" dirty="0" err="1" smtClean="0"/>
              <a:t>Acústica</a:t>
            </a:r>
            <a:endParaRPr lang="en-US" dirty="0"/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574876"/>
          </a:xfrm>
        </p:spPr>
        <p:txBody>
          <a:bodyPr/>
          <a:lstStyle/>
          <a:p>
            <a:r>
              <a:rPr lang="en-US" dirty="0" err="1" smtClean="0"/>
              <a:t>Proposta</a:t>
            </a:r>
            <a:r>
              <a:rPr lang="en-US" dirty="0" smtClean="0"/>
              <a:t> de </a:t>
            </a:r>
            <a:r>
              <a:rPr lang="en-US" dirty="0" err="1" smtClean="0"/>
              <a:t>solução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6793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Modelo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Rede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Neural 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Convolucional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para Super-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resolução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Pós-inversão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Sísmica</a:t>
            </a:r>
            <a:endParaRPr lang="en-US" sz="2400" dirty="0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589212" y="2451754"/>
            <a:ext cx="8915400" cy="400622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err="1">
                <a:solidFill>
                  <a:schemeClr val="accent6"/>
                </a:solidFill>
              </a:rPr>
              <a:t>Introdução</a:t>
            </a:r>
            <a:endParaRPr lang="en-US" sz="2600" dirty="0">
              <a:solidFill>
                <a:schemeClr val="accent6"/>
              </a:solidFill>
            </a:endParaRPr>
          </a:p>
          <a:p>
            <a:pPr lvl="1"/>
            <a:r>
              <a:rPr lang="en-US" sz="2600" dirty="0" err="1">
                <a:solidFill>
                  <a:schemeClr val="accent6"/>
                </a:solidFill>
              </a:rPr>
              <a:t>Inversão</a:t>
            </a:r>
            <a:r>
              <a:rPr lang="en-US" sz="2600" dirty="0">
                <a:solidFill>
                  <a:schemeClr val="accent6"/>
                </a:solidFill>
              </a:rPr>
              <a:t> </a:t>
            </a:r>
            <a:r>
              <a:rPr lang="en-US" sz="2600" dirty="0" err="1">
                <a:solidFill>
                  <a:schemeClr val="accent6"/>
                </a:solidFill>
              </a:rPr>
              <a:t>Sísmica</a:t>
            </a:r>
            <a:endParaRPr lang="en-US" sz="2600" dirty="0">
              <a:solidFill>
                <a:schemeClr val="accent6"/>
              </a:solidFill>
            </a:endParaRPr>
          </a:p>
          <a:p>
            <a:pPr lvl="1"/>
            <a:r>
              <a:rPr lang="en-US" sz="2600" dirty="0" err="1">
                <a:solidFill>
                  <a:schemeClr val="accent6"/>
                </a:solidFill>
              </a:rPr>
              <a:t>Redes</a:t>
            </a:r>
            <a:r>
              <a:rPr lang="en-US" sz="2600" dirty="0">
                <a:solidFill>
                  <a:schemeClr val="accent6"/>
                </a:solidFill>
              </a:rPr>
              <a:t> </a:t>
            </a:r>
            <a:r>
              <a:rPr lang="en-US" sz="2600" dirty="0" err="1">
                <a:solidFill>
                  <a:schemeClr val="accent6"/>
                </a:solidFill>
              </a:rPr>
              <a:t>Neurais</a:t>
            </a:r>
            <a:r>
              <a:rPr lang="en-US" sz="2600" dirty="0">
                <a:solidFill>
                  <a:schemeClr val="accent6"/>
                </a:solidFill>
              </a:rPr>
              <a:t> </a:t>
            </a:r>
            <a:r>
              <a:rPr lang="en-US" sz="2600" dirty="0" err="1">
                <a:solidFill>
                  <a:schemeClr val="accent6"/>
                </a:solidFill>
              </a:rPr>
              <a:t>Convolucionais</a:t>
            </a:r>
            <a:endParaRPr lang="en-US" sz="2600" dirty="0">
              <a:solidFill>
                <a:schemeClr val="accent6"/>
              </a:solidFill>
            </a:endParaRPr>
          </a:p>
          <a:p>
            <a:pPr lvl="1"/>
            <a:r>
              <a:rPr lang="en-US" sz="2600" dirty="0">
                <a:solidFill>
                  <a:schemeClr val="accent6"/>
                </a:solidFill>
              </a:rPr>
              <a:t>Super-</a:t>
            </a:r>
            <a:r>
              <a:rPr lang="en-US" sz="2600" dirty="0" err="1">
                <a:solidFill>
                  <a:schemeClr val="accent6"/>
                </a:solidFill>
              </a:rPr>
              <a:t>resolução</a:t>
            </a:r>
            <a:endParaRPr lang="en-US" sz="2600" dirty="0">
              <a:solidFill>
                <a:schemeClr val="accent6"/>
              </a:solidFill>
            </a:endParaRPr>
          </a:p>
          <a:p>
            <a:pPr lvl="1"/>
            <a:r>
              <a:rPr lang="en-US" sz="2600" dirty="0" err="1">
                <a:solidFill>
                  <a:schemeClr val="accent6"/>
                </a:solidFill>
              </a:rPr>
              <a:t>Hipótese</a:t>
            </a:r>
            <a:endParaRPr lang="en-US" sz="2600" dirty="0">
              <a:solidFill>
                <a:schemeClr val="accent6"/>
              </a:solidFill>
            </a:endParaRPr>
          </a:p>
          <a:p>
            <a:pPr lvl="1"/>
            <a:r>
              <a:rPr lang="en-US" sz="2600" dirty="0" err="1">
                <a:solidFill>
                  <a:schemeClr val="accent6"/>
                </a:solidFill>
              </a:rPr>
              <a:t>Objetivos</a:t>
            </a:r>
            <a:endParaRPr lang="en-US" sz="2600" dirty="0">
              <a:solidFill>
                <a:schemeClr val="accent6"/>
              </a:solidFill>
            </a:endParaRPr>
          </a:p>
          <a:p>
            <a:r>
              <a:rPr lang="en-US" sz="2600" dirty="0" err="1">
                <a:solidFill>
                  <a:schemeClr val="accent6"/>
                </a:solidFill>
              </a:rPr>
              <a:t>Inversão</a:t>
            </a:r>
            <a:r>
              <a:rPr lang="en-US" sz="2600" dirty="0">
                <a:solidFill>
                  <a:schemeClr val="accent6"/>
                </a:solidFill>
              </a:rPr>
              <a:t> Maximum a Posteriori (MAP)</a:t>
            </a:r>
          </a:p>
          <a:p>
            <a:r>
              <a:rPr lang="en-US" sz="2600" dirty="0" err="1">
                <a:solidFill>
                  <a:schemeClr val="accent6"/>
                </a:solidFill>
              </a:rPr>
              <a:t>Modelo</a:t>
            </a:r>
            <a:r>
              <a:rPr lang="en-US" sz="2600" dirty="0">
                <a:solidFill>
                  <a:schemeClr val="accent6"/>
                </a:solidFill>
              </a:rPr>
              <a:t> de </a:t>
            </a:r>
            <a:r>
              <a:rPr lang="en-US" sz="2600" dirty="0" err="1">
                <a:solidFill>
                  <a:schemeClr val="accent6"/>
                </a:solidFill>
              </a:rPr>
              <a:t>Rede</a:t>
            </a:r>
            <a:r>
              <a:rPr lang="en-US" sz="2600" dirty="0">
                <a:solidFill>
                  <a:schemeClr val="accent6"/>
                </a:solidFill>
              </a:rPr>
              <a:t> </a:t>
            </a:r>
            <a:r>
              <a:rPr lang="en-US" sz="2600" dirty="0" err="1">
                <a:solidFill>
                  <a:schemeClr val="accent6"/>
                </a:solidFill>
              </a:rPr>
              <a:t>Convolucional</a:t>
            </a:r>
            <a:endParaRPr lang="en-US" sz="2600" dirty="0">
              <a:solidFill>
                <a:schemeClr val="accent6"/>
              </a:solidFill>
            </a:endParaRPr>
          </a:p>
          <a:p>
            <a:r>
              <a:rPr lang="en-US" sz="3000" dirty="0" err="1"/>
              <a:t>Resultados</a:t>
            </a:r>
            <a:r>
              <a:rPr lang="en-US" sz="3000" dirty="0"/>
              <a:t> </a:t>
            </a:r>
            <a:r>
              <a:rPr lang="en-US" sz="3000" dirty="0" err="1"/>
              <a:t>Preliminares</a:t>
            </a:r>
            <a:endParaRPr lang="en-US" sz="3000" dirty="0"/>
          </a:p>
          <a:p>
            <a:r>
              <a:rPr lang="en-US" sz="2600" dirty="0" err="1">
                <a:solidFill>
                  <a:schemeClr val="accent6"/>
                </a:solidFill>
              </a:rPr>
              <a:t>Próximos</a:t>
            </a:r>
            <a:r>
              <a:rPr lang="en-US" sz="2600" dirty="0">
                <a:solidFill>
                  <a:schemeClr val="accent6"/>
                </a:solidFill>
              </a:rPr>
              <a:t> </a:t>
            </a:r>
            <a:r>
              <a:rPr lang="en-US" sz="2600" dirty="0" err="1">
                <a:solidFill>
                  <a:schemeClr val="accent6"/>
                </a:solidFill>
              </a:rPr>
              <a:t>passos</a:t>
            </a:r>
            <a:endParaRPr lang="en-US" sz="2600" dirty="0">
              <a:solidFill>
                <a:schemeClr val="accent6"/>
              </a:solidFill>
            </a:endParaRPr>
          </a:p>
          <a:p>
            <a:r>
              <a:rPr lang="en-US" sz="2600" dirty="0" err="1">
                <a:solidFill>
                  <a:schemeClr val="accent6"/>
                </a:solidFill>
              </a:rPr>
              <a:t>Referências</a:t>
            </a:r>
            <a:endParaRPr lang="en-US" sz="2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00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 smtClean="0"/>
              <a:t>Preliminares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599"/>
            <a:ext cx="6209348" cy="2056432"/>
          </a:xfrm>
        </p:spPr>
        <p:txBody>
          <a:bodyPr>
            <a:normAutofit fontScale="62500" lnSpcReduction="20000"/>
          </a:bodyPr>
          <a:lstStyle/>
          <a:p>
            <a:r>
              <a:rPr lang="en-US" sz="2800" dirty="0" err="1" smtClean="0"/>
              <a:t>Conjuntos</a:t>
            </a:r>
            <a:r>
              <a:rPr lang="en-US" sz="2800" dirty="0" smtClean="0"/>
              <a:t> de dados:</a:t>
            </a:r>
            <a:r>
              <a:rPr lang="en-US" sz="2800" dirty="0"/>
              <a:t> </a:t>
            </a:r>
            <a:r>
              <a:rPr lang="en-US" sz="2800" dirty="0" smtClean="0"/>
              <a:t>Cunha</a:t>
            </a:r>
          </a:p>
          <a:p>
            <a:pPr lvl="1"/>
            <a:r>
              <a:rPr lang="en-US" sz="2600" dirty="0" smtClean="0"/>
              <a:t>Dados </a:t>
            </a:r>
            <a:r>
              <a:rPr lang="en-US" sz="2600" dirty="0" err="1" smtClean="0"/>
              <a:t>sintéticos</a:t>
            </a:r>
            <a:r>
              <a:rPr lang="en-US" sz="2600" dirty="0" smtClean="0"/>
              <a:t>.</a:t>
            </a:r>
          </a:p>
          <a:p>
            <a:pPr lvl="1"/>
            <a:r>
              <a:rPr lang="en-US" sz="2600" dirty="0"/>
              <a:t>640 </a:t>
            </a:r>
            <a:r>
              <a:rPr lang="en-US" sz="2600" dirty="0" err="1" smtClean="0"/>
              <a:t>imagens</a:t>
            </a:r>
            <a:r>
              <a:rPr lang="en-US" sz="2600" dirty="0" smtClean="0"/>
              <a:t> </a:t>
            </a:r>
            <a:r>
              <a:rPr lang="en-US" sz="2600" dirty="0"/>
              <a:t>de </a:t>
            </a:r>
            <a:r>
              <a:rPr lang="en-US" sz="2600" dirty="0" err="1" smtClean="0"/>
              <a:t>alta</a:t>
            </a:r>
            <a:r>
              <a:rPr lang="en-US" sz="2600" dirty="0" smtClean="0"/>
              <a:t> </a:t>
            </a:r>
            <a:r>
              <a:rPr lang="en-US" sz="2600" dirty="0" err="1" smtClean="0"/>
              <a:t>resolução</a:t>
            </a:r>
            <a:r>
              <a:rPr lang="en-US" sz="2600" dirty="0" smtClean="0"/>
              <a:t>.</a:t>
            </a:r>
          </a:p>
          <a:p>
            <a:pPr lvl="1"/>
            <a:r>
              <a:rPr lang="en-US" sz="2600" dirty="0"/>
              <a:t>25 </a:t>
            </a:r>
            <a:r>
              <a:rPr lang="en-US" sz="2600" dirty="0" err="1"/>
              <a:t>imagens</a:t>
            </a:r>
            <a:r>
              <a:rPr lang="en-US" sz="2600" dirty="0"/>
              <a:t> de teste.</a:t>
            </a:r>
          </a:p>
          <a:p>
            <a:pPr lvl="1"/>
            <a:r>
              <a:rPr lang="en-US" sz="2600" dirty="0" err="1" smtClean="0"/>
              <a:t>Imagens</a:t>
            </a:r>
            <a:r>
              <a:rPr lang="en-US" sz="2600" dirty="0" smtClean="0"/>
              <a:t> </a:t>
            </a:r>
            <a:r>
              <a:rPr lang="en-US" sz="2600" dirty="0" err="1" smtClean="0"/>
              <a:t>filtradas</a:t>
            </a:r>
            <a:r>
              <a:rPr lang="en-US" sz="2600" dirty="0" smtClean="0"/>
              <a:t> </a:t>
            </a:r>
            <a:r>
              <a:rPr lang="en-US" sz="2600" dirty="0" err="1" smtClean="0"/>
              <a:t>abaixo</a:t>
            </a:r>
            <a:r>
              <a:rPr lang="en-US" sz="2600" dirty="0" smtClean="0"/>
              <a:t> de 4 Hz.</a:t>
            </a:r>
          </a:p>
          <a:p>
            <a:pPr lvl="1"/>
            <a:r>
              <a:rPr lang="en-US" sz="2600" dirty="0" err="1">
                <a:solidFill>
                  <a:srgbClr val="FF0000"/>
                </a:solidFill>
              </a:rPr>
              <a:t>Conversão</a:t>
            </a:r>
            <a:r>
              <a:rPr lang="en-US" sz="2600" dirty="0">
                <a:solidFill>
                  <a:srgbClr val="FF0000"/>
                </a:solidFill>
              </a:rPr>
              <a:t> para tons de </a:t>
            </a:r>
            <a:r>
              <a:rPr lang="en-US" sz="2600" dirty="0" err="1">
                <a:solidFill>
                  <a:srgbClr val="FF0000"/>
                </a:solidFill>
              </a:rPr>
              <a:t>cinza</a:t>
            </a:r>
            <a:r>
              <a:rPr lang="en-US" sz="2600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0" y="4190031"/>
            <a:ext cx="4711247" cy="21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457" y="4190031"/>
            <a:ext cx="448598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2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 smtClean="0"/>
              <a:t>Preliminares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446972" y="1524000"/>
            <a:ext cx="8915400" cy="1016000"/>
          </a:xfrm>
        </p:spPr>
        <p:txBody>
          <a:bodyPr>
            <a:normAutofit/>
          </a:bodyPr>
          <a:lstStyle/>
          <a:p>
            <a:r>
              <a:rPr lang="en-US" sz="2800" dirty="0" err="1"/>
              <a:t>Conjuntos</a:t>
            </a:r>
            <a:r>
              <a:rPr lang="en-US" sz="2800" dirty="0"/>
              <a:t> de dados: Cunha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571" y="4349291"/>
            <a:ext cx="4746309" cy="24579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972" y="2165428"/>
            <a:ext cx="4602480" cy="23748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972" y="4400091"/>
            <a:ext cx="4602480" cy="23875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29180" y="2995507"/>
            <a:ext cx="129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Filtragem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03086" y="5004449"/>
            <a:ext cx="851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Rede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716636" y="4030759"/>
            <a:ext cx="129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Sintético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39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413" y="4109013"/>
            <a:ext cx="4394355" cy="266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768" y="4109013"/>
            <a:ext cx="4751511" cy="2664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 smtClean="0"/>
              <a:t>Preliminares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7154228" cy="1824942"/>
          </a:xfrm>
        </p:spPr>
        <p:txBody>
          <a:bodyPr>
            <a:normAutofit fontScale="55000" lnSpcReduction="20000"/>
          </a:bodyPr>
          <a:lstStyle/>
          <a:p>
            <a:r>
              <a:rPr lang="en-US" sz="2800" dirty="0" err="1" smtClean="0"/>
              <a:t>Conjuntos</a:t>
            </a:r>
            <a:r>
              <a:rPr lang="en-US" sz="2800" dirty="0" smtClean="0"/>
              <a:t> de dados:</a:t>
            </a:r>
            <a:r>
              <a:rPr lang="en-US" sz="2800" dirty="0"/>
              <a:t> </a:t>
            </a:r>
            <a:r>
              <a:rPr lang="en-US" sz="2800" dirty="0" err="1" smtClean="0"/>
              <a:t>Impedância</a:t>
            </a:r>
            <a:endParaRPr lang="en-US" sz="2800" dirty="0" smtClean="0"/>
          </a:p>
          <a:p>
            <a:pPr lvl="1"/>
            <a:r>
              <a:rPr lang="en-US" sz="2600" dirty="0" err="1" smtClean="0"/>
              <a:t>Impedância</a:t>
            </a:r>
            <a:r>
              <a:rPr lang="en-US" sz="2600" dirty="0" smtClean="0"/>
              <a:t> </a:t>
            </a:r>
            <a:r>
              <a:rPr lang="en-US" sz="2600" dirty="0" err="1" smtClean="0"/>
              <a:t>acústica</a:t>
            </a:r>
            <a:r>
              <a:rPr lang="en-US" sz="2600" dirty="0" smtClean="0"/>
              <a:t> </a:t>
            </a:r>
            <a:r>
              <a:rPr lang="en-US" sz="2600" dirty="0" err="1" smtClean="0"/>
              <a:t>sintética</a:t>
            </a:r>
            <a:r>
              <a:rPr lang="en-US" sz="2600" dirty="0" smtClean="0"/>
              <a:t>.</a:t>
            </a:r>
          </a:p>
          <a:p>
            <a:pPr lvl="1"/>
            <a:r>
              <a:rPr lang="en-US" sz="2600" dirty="0" smtClean="0"/>
              <a:t>239 </a:t>
            </a:r>
            <a:r>
              <a:rPr lang="en-US" sz="2600" dirty="0" err="1" smtClean="0"/>
              <a:t>imagens</a:t>
            </a:r>
            <a:r>
              <a:rPr lang="en-US" sz="2600" dirty="0" smtClean="0"/>
              <a:t> </a:t>
            </a:r>
            <a:r>
              <a:rPr lang="en-US" sz="2600" dirty="0" err="1" smtClean="0"/>
              <a:t>em</a:t>
            </a:r>
            <a:r>
              <a:rPr lang="en-US" sz="2600" dirty="0" smtClean="0"/>
              <a:t> </a:t>
            </a:r>
            <a:r>
              <a:rPr lang="en-US" sz="2600" dirty="0" err="1" smtClean="0"/>
              <a:t>alta</a:t>
            </a:r>
            <a:r>
              <a:rPr lang="en-US" sz="2600" dirty="0" smtClean="0"/>
              <a:t> </a:t>
            </a:r>
            <a:r>
              <a:rPr lang="en-US" sz="2600" dirty="0" err="1" smtClean="0"/>
              <a:t>resolução</a:t>
            </a:r>
            <a:endParaRPr lang="en-US" sz="2600" dirty="0" smtClean="0"/>
          </a:p>
          <a:p>
            <a:pPr lvl="1"/>
            <a:r>
              <a:rPr lang="en-US" sz="2600" dirty="0" err="1" smtClean="0"/>
              <a:t>Inversão</a:t>
            </a:r>
            <a:r>
              <a:rPr lang="en-US" sz="2600" dirty="0" smtClean="0"/>
              <a:t> MAP, para </a:t>
            </a:r>
            <a:r>
              <a:rPr lang="en-US" sz="2600" dirty="0" err="1" smtClean="0"/>
              <a:t>obter</a:t>
            </a:r>
            <a:r>
              <a:rPr lang="en-US" sz="2600" dirty="0" smtClean="0"/>
              <a:t> </a:t>
            </a:r>
            <a:r>
              <a:rPr lang="en-US" sz="2600" dirty="0" err="1" smtClean="0"/>
              <a:t>imagens</a:t>
            </a:r>
            <a:r>
              <a:rPr lang="en-US" sz="2600" dirty="0" smtClean="0"/>
              <a:t> de </a:t>
            </a:r>
            <a:r>
              <a:rPr lang="en-US" sz="2600" dirty="0" err="1" smtClean="0"/>
              <a:t>baixa</a:t>
            </a:r>
            <a:r>
              <a:rPr lang="en-US" sz="2600" dirty="0" smtClean="0"/>
              <a:t> </a:t>
            </a:r>
            <a:r>
              <a:rPr lang="en-US" sz="2600" dirty="0" err="1" smtClean="0"/>
              <a:t>resolução</a:t>
            </a:r>
            <a:r>
              <a:rPr lang="en-US" sz="2600" dirty="0" smtClean="0"/>
              <a:t>.</a:t>
            </a:r>
          </a:p>
          <a:p>
            <a:pPr lvl="1"/>
            <a:r>
              <a:rPr lang="en-US" sz="2600" dirty="0" smtClean="0"/>
              <a:t>25 pares de </a:t>
            </a:r>
            <a:r>
              <a:rPr lang="en-US" sz="2600" dirty="0" err="1" smtClean="0"/>
              <a:t>imagens</a:t>
            </a:r>
            <a:r>
              <a:rPr lang="en-US" sz="2600" dirty="0" smtClean="0"/>
              <a:t> para teste.</a:t>
            </a:r>
          </a:p>
          <a:p>
            <a:pPr lvl="1"/>
            <a:r>
              <a:rPr lang="en-US" sz="2600" dirty="0" err="1" smtClean="0">
                <a:solidFill>
                  <a:srgbClr val="FF0000"/>
                </a:solidFill>
              </a:rPr>
              <a:t>Conversão</a:t>
            </a:r>
            <a:r>
              <a:rPr lang="en-US" sz="2600" dirty="0" smtClean="0">
                <a:solidFill>
                  <a:srgbClr val="FF0000"/>
                </a:solidFill>
              </a:rPr>
              <a:t> para tons de </a:t>
            </a:r>
            <a:r>
              <a:rPr lang="en-US" sz="2600" dirty="0" err="1" smtClean="0">
                <a:solidFill>
                  <a:srgbClr val="FF0000"/>
                </a:solidFill>
              </a:rPr>
              <a:t>cinza</a:t>
            </a:r>
            <a:r>
              <a:rPr lang="en-US" sz="2600" dirty="0" smtClean="0">
                <a:solidFill>
                  <a:srgbClr val="FF0000"/>
                </a:solidFill>
              </a:rPr>
              <a:t>.</a:t>
            </a:r>
          </a:p>
          <a:p>
            <a:pPr lvl="1"/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99969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 smtClean="0"/>
              <a:t>Preliminares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592925" y="1563243"/>
            <a:ext cx="7154228" cy="530412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Conjuntos</a:t>
            </a:r>
            <a:r>
              <a:rPr lang="en-US" sz="2800" dirty="0" smtClean="0"/>
              <a:t> de dados: </a:t>
            </a:r>
            <a:r>
              <a:rPr lang="en-US" sz="2800" dirty="0" err="1" smtClean="0"/>
              <a:t>Impedância</a:t>
            </a:r>
            <a:endParaRPr lang="en-US" sz="28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2295361"/>
            <a:ext cx="4691425" cy="238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4" y="4656638"/>
            <a:ext cx="4691425" cy="21935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42302" y="3203642"/>
            <a:ext cx="129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Inversão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816208" y="5212584"/>
            <a:ext cx="851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Rede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586302" y="4313629"/>
            <a:ext cx="129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Sintético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349" y="4656638"/>
            <a:ext cx="4593425" cy="219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89212" y="2133599"/>
                <a:ext cx="8915400" cy="202785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Similaridade entre </a:t>
                </a:r>
                <a:r>
                  <a:rPr lang="en-US" dirty="0" err="1" smtClean="0"/>
                  <a:t>imagens</a:t>
                </a:r>
                <a:endParaRPr lang="en-US" dirty="0" smtClean="0"/>
              </a:p>
              <a:p>
                <a:pPr lvl="1"/>
                <a:r>
                  <a:rPr lang="en-US" dirty="0" err="1" smtClean="0"/>
                  <a:t>Transformada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Rápida</a:t>
                </a:r>
                <a:r>
                  <a:rPr lang="en-US" dirty="0" smtClean="0"/>
                  <a:t> de Fourier (FFT)</a:t>
                </a:r>
                <a:r>
                  <a:rPr lang="en-US" i="1" dirty="0" smtClean="0"/>
                  <a:t> </a:t>
                </a:r>
                <a:r>
                  <a:rPr lang="en-US" sz="1400" i="1" dirty="0"/>
                  <a:t>(Narayana e </a:t>
                </a:r>
                <a:r>
                  <a:rPr lang="en-US" sz="1400" i="1" dirty="0" err="1"/>
                  <a:t>Thirivikraman</a:t>
                </a:r>
                <a:r>
                  <a:rPr lang="en-US" sz="1400" i="1" dirty="0"/>
                  <a:t>, 2015)</a:t>
                </a:r>
                <a:r>
                  <a:rPr lang="en-US" i="1" dirty="0"/>
                  <a:t>.</a:t>
                </a:r>
                <a:endParaRPr lang="en-US" i="1" dirty="0" smtClean="0"/>
              </a:p>
              <a:p>
                <a:pPr marL="0" indent="0" algn="ctr">
                  <a:buNone/>
                </a:pP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) </m:t>
                                  </m:r>
                                </m:e>
                              </m:nary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𝐹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2133599"/>
                <a:ext cx="8915400" cy="2027853"/>
              </a:xfrm>
              <a:blipFill>
                <a:blip r:embed="rId2"/>
                <a:stretch>
                  <a:fillRect l="-479" t="-15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 smtClean="0"/>
              <a:t>Preliminares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589212" y="4828589"/>
            <a:ext cx="8915400" cy="1016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 smtClean="0"/>
              <a:t>Outras</a:t>
            </a:r>
            <a:r>
              <a:rPr lang="en-US" sz="2800" dirty="0" smtClean="0"/>
              <a:t> </a:t>
            </a:r>
            <a:r>
              <a:rPr lang="en-US" sz="2800" dirty="0" err="1" smtClean="0"/>
              <a:t>métricas</a:t>
            </a:r>
            <a:r>
              <a:rPr lang="en-US" sz="2800" dirty="0" smtClean="0"/>
              <a:t>:</a:t>
            </a:r>
          </a:p>
          <a:p>
            <a:pPr lvl="1"/>
            <a:r>
              <a:rPr lang="en-US" sz="2600" dirty="0" err="1" smtClean="0"/>
              <a:t>Correlação</a:t>
            </a:r>
            <a:endParaRPr lang="en-US" sz="2600" dirty="0" smtClean="0"/>
          </a:p>
          <a:p>
            <a:pPr lvl="1"/>
            <a:r>
              <a:rPr lang="en-US" sz="2600" dirty="0" err="1" smtClean="0"/>
              <a:t>Interseção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4816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Preliminares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89212" y="2133600"/>
                <a:ext cx="8915400" cy="553039"/>
              </a:xfrm>
            </p:spPr>
            <p:txBody>
              <a:bodyPr/>
              <a:lstStyle/>
              <a:p>
                <a:r>
                  <a:rPr lang="en-US" dirty="0" smtClean="0"/>
                  <a:t>Com a </a:t>
                </a:r>
                <a:r>
                  <a:rPr lang="en-US" dirty="0" err="1" smtClean="0"/>
                  <a:t>métrica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similaridade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2133600"/>
                <a:ext cx="8915400" cy="553039"/>
              </a:xfrm>
              <a:blipFill>
                <a:blip r:embed="rId2"/>
                <a:stretch>
                  <a:fillRect l="-479" t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47" y="4398842"/>
            <a:ext cx="3721865" cy="18941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412" y="4398841"/>
            <a:ext cx="4124302" cy="1970581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 rot="16200000" flipH="1">
            <a:off x="8339027" y="2626406"/>
            <a:ext cx="508099" cy="3102500"/>
          </a:xfrm>
          <a:prstGeom prst="leftBrace">
            <a:avLst>
              <a:gd name="adj1" fmla="val 32609"/>
              <a:gd name="adj2" fmla="val 47873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 rot="16200000" flipH="1">
            <a:off x="4133004" y="2627308"/>
            <a:ext cx="504816" cy="3097413"/>
          </a:xfrm>
          <a:prstGeom prst="leftBrace">
            <a:avLst>
              <a:gd name="adj1" fmla="val 30741"/>
              <a:gd name="adj2" fmla="val 50000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533" y="4310528"/>
            <a:ext cx="3601467" cy="20707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55621" y="3501322"/>
            <a:ext cx="2469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 </a:t>
            </a:r>
            <a:r>
              <a:rPr lang="en-US" dirty="0" err="1" smtClean="0"/>
              <a:t>imagens</a:t>
            </a:r>
            <a:r>
              <a:rPr lang="en-US" dirty="0" smtClean="0"/>
              <a:t> </a:t>
            </a:r>
            <a:r>
              <a:rPr lang="en-US" dirty="0" err="1" smtClean="0"/>
              <a:t>similares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150500" y="3501322"/>
            <a:ext cx="2469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 </a:t>
            </a:r>
            <a:r>
              <a:rPr lang="en-US" dirty="0" err="1" smtClean="0"/>
              <a:t>imagens</a:t>
            </a:r>
            <a:r>
              <a:rPr lang="en-US" dirty="0" smtClean="0"/>
              <a:t> </a:t>
            </a:r>
            <a:r>
              <a:rPr lang="en-US" dirty="0" err="1" smtClean="0"/>
              <a:t>similares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43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Modelo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Rede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Neural 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Convolucional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para Super-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resolução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Pós-inversão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Sísmica</a:t>
            </a:r>
            <a:endParaRPr lang="en-US" sz="2400" dirty="0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589212" y="2451754"/>
            <a:ext cx="8915400" cy="400622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err="1">
                <a:solidFill>
                  <a:schemeClr val="accent6"/>
                </a:solidFill>
              </a:rPr>
              <a:t>Introdução</a:t>
            </a:r>
            <a:endParaRPr lang="en-US" sz="2600" dirty="0">
              <a:solidFill>
                <a:schemeClr val="accent6"/>
              </a:solidFill>
            </a:endParaRPr>
          </a:p>
          <a:p>
            <a:pPr lvl="1"/>
            <a:r>
              <a:rPr lang="en-US" sz="2600" dirty="0" err="1">
                <a:solidFill>
                  <a:schemeClr val="accent6"/>
                </a:solidFill>
              </a:rPr>
              <a:t>Inversão</a:t>
            </a:r>
            <a:r>
              <a:rPr lang="en-US" sz="2600" dirty="0">
                <a:solidFill>
                  <a:schemeClr val="accent6"/>
                </a:solidFill>
              </a:rPr>
              <a:t> </a:t>
            </a:r>
            <a:r>
              <a:rPr lang="en-US" sz="2600" dirty="0" err="1">
                <a:solidFill>
                  <a:schemeClr val="accent6"/>
                </a:solidFill>
              </a:rPr>
              <a:t>Sísmica</a:t>
            </a:r>
            <a:endParaRPr lang="en-US" sz="2600" dirty="0">
              <a:solidFill>
                <a:schemeClr val="accent6"/>
              </a:solidFill>
            </a:endParaRPr>
          </a:p>
          <a:p>
            <a:pPr lvl="1"/>
            <a:r>
              <a:rPr lang="en-US" sz="2600" dirty="0" err="1">
                <a:solidFill>
                  <a:schemeClr val="accent6"/>
                </a:solidFill>
              </a:rPr>
              <a:t>Redes</a:t>
            </a:r>
            <a:r>
              <a:rPr lang="en-US" sz="2600" dirty="0">
                <a:solidFill>
                  <a:schemeClr val="accent6"/>
                </a:solidFill>
              </a:rPr>
              <a:t> </a:t>
            </a:r>
            <a:r>
              <a:rPr lang="en-US" sz="2600" dirty="0" err="1">
                <a:solidFill>
                  <a:schemeClr val="accent6"/>
                </a:solidFill>
              </a:rPr>
              <a:t>Neurais</a:t>
            </a:r>
            <a:r>
              <a:rPr lang="en-US" sz="2600" dirty="0">
                <a:solidFill>
                  <a:schemeClr val="accent6"/>
                </a:solidFill>
              </a:rPr>
              <a:t> </a:t>
            </a:r>
            <a:r>
              <a:rPr lang="en-US" sz="2600" dirty="0" err="1">
                <a:solidFill>
                  <a:schemeClr val="accent6"/>
                </a:solidFill>
              </a:rPr>
              <a:t>Convolucionais</a:t>
            </a:r>
            <a:endParaRPr lang="en-US" sz="2600" dirty="0">
              <a:solidFill>
                <a:schemeClr val="accent6"/>
              </a:solidFill>
            </a:endParaRPr>
          </a:p>
          <a:p>
            <a:pPr lvl="1"/>
            <a:r>
              <a:rPr lang="en-US" sz="2600" dirty="0">
                <a:solidFill>
                  <a:schemeClr val="accent6"/>
                </a:solidFill>
              </a:rPr>
              <a:t>Super-</a:t>
            </a:r>
            <a:r>
              <a:rPr lang="en-US" sz="2600" dirty="0" err="1">
                <a:solidFill>
                  <a:schemeClr val="accent6"/>
                </a:solidFill>
              </a:rPr>
              <a:t>resolução</a:t>
            </a:r>
            <a:endParaRPr lang="en-US" sz="2600" dirty="0">
              <a:solidFill>
                <a:schemeClr val="accent6"/>
              </a:solidFill>
            </a:endParaRPr>
          </a:p>
          <a:p>
            <a:pPr lvl="1"/>
            <a:r>
              <a:rPr lang="en-US" sz="2600" dirty="0" err="1">
                <a:solidFill>
                  <a:schemeClr val="accent6"/>
                </a:solidFill>
              </a:rPr>
              <a:t>Hipótese</a:t>
            </a:r>
            <a:endParaRPr lang="en-US" sz="2600" dirty="0">
              <a:solidFill>
                <a:schemeClr val="accent6"/>
              </a:solidFill>
            </a:endParaRPr>
          </a:p>
          <a:p>
            <a:pPr lvl="1"/>
            <a:r>
              <a:rPr lang="en-US" sz="2600" dirty="0" err="1">
                <a:solidFill>
                  <a:schemeClr val="accent6"/>
                </a:solidFill>
              </a:rPr>
              <a:t>Objetivos</a:t>
            </a:r>
            <a:endParaRPr lang="en-US" sz="2600" dirty="0">
              <a:solidFill>
                <a:schemeClr val="accent6"/>
              </a:solidFill>
            </a:endParaRPr>
          </a:p>
          <a:p>
            <a:r>
              <a:rPr lang="en-US" sz="2600" dirty="0" err="1">
                <a:solidFill>
                  <a:schemeClr val="accent6"/>
                </a:solidFill>
              </a:rPr>
              <a:t>Inversão</a:t>
            </a:r>
            <a:r>
              <a:rPr lang="en-US" sz="2600" dirty="0">
                <a:solidFill>
                  <a:schemeClr val="accent6"/>
                </a:solidFill>
              </a:rPr>
              <a:t> Maximum a Posteriori (MAP)</a:t>
            </a:r>
          </a:p>
          <a:p>
            <a:r>
              <a:rPr lang="en-US" sz="2600" dirty="0" err="1">
                <a:solidFill>
                  <a:schemeClr val="accent6"/>
                </a:solidFill>
              </a:rPr>
              <a:t>Modelo</a:t>
            </a:r>
            <a:r>
              <a:rPr lang="en-US" sz="2600" dirty="0">
                <a:solidFill>
                  <a:schemeClr val="accent6"/>
                </a:solidFill>
              </a:rPr>
              <a:t> de </a:t>
            </a:r>
            <a:r>
              <a:rPr lang="en-US" sz="2600" dirty="0" err="1">
                <a:solidFill>
                  <a:schemeClr val="accent6"/>
                </a:solidFill>
              </a:rPr>
              <a:t>Rede</a:t>
            </a:r>
            <a:r>
              <a:rPr lang="en-US" sz="2600" dirty="0">
                <a:solidFill>
                  <a:schemeClr val="accent6"/>
                </a:solidFill>
              </a:rPr>
              <a:t> </a:t>
            </a:r>
            <a:r>
              <a:rPr lang="en-US" sz="2600" dirty="0" err="1">
                <a:solidFill>
                  <a:schemeClr val="accent6"/>
                </a:solidFill>
              </a:rPr>
              <a:t>Convolucional</a:t>
            </a:r>
            <a:endParaRPr lang="en-US" sz="2600" dirty="0">
              <a:solidFill>
                <a:schemeClr val="accent6"/>
              </a:solidFill>
            </a:endParaRPr>
          </a:p>
          <a:p>
            <a:r>
              <a:rPr lang="en-US" sz="2600" dirty="0" err="1">
                <a:solidFill>
                  <a:schemeClr val="accent6"/>
                </a:solidFill>
              </a:rPr>
              <a:t>Resultados</a:t>
            </a:r>
            <a:r>
              <a:rPr lang="en-US" sz="2600" dirty="0">
                <a:solidFill>
                  <a:schemeClr val="accent6"/>
                </a:solidFill>
              </a:rPr>
              <a:t> </a:t>
            </a:r>
            <a:r>
              <a:rPr lang="en-US" sz="2600" dirty="0" err="1">
                <a:solidFill>
                  <a:schemeClr val="accent6"/>
                </a:solidFill>
              </a:rPr>
              <a:t>Preliminares</a:t>
            </a:r>
            <a:endParaRPr lang="en-US" sz="2600" dirty="0">
              <a:solidFill>
                <a:schemeClr val="accent6"/>
              </a:solidFill>
            </a:endParaRPr>
          </a:p>
          <a:p>
            <a:r>
              <a:rPr lang="en-US" sz="3000" dirty="0" err="1"/>
              <a:t>Próximos</a:t>
            </a:r>
            <a:r>
              <a:rPr lang="en-US" sz="3000" dirty="0"/>
              <a:t> </a:t>
            </a:r>
            <a:r>
              <a:rPr lang="en-US" sz="3000" dirty="0" err="1"/>
              <a:t>passos</a:t>
            </a:r>
            <a:endParaRPr lang="en-US" sz="3000" dirty="0"/>
          </a:p>
          <a:p>
            <a:r>
              <a:rPr lang="en-US" sz="2600" dirty="0" err="1">
                <a:solidFill>
                  <a:schemeClr val="accent6"/>
                </a:solidFill>
              </a:rPr>
              <a:t>Referências</a:t>
            </a:r>
            <a:endParaRPr lang="en-US" sz="2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00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Próximos</a:t>
            </a:r>
            <a:r>
              <a:rPr lang="en-US" dirty="0" smtClean="0"/>
              <a:t> </a:t>
            </a:r>
            <a:r>
              <a:rPr lang="en-US" dirty="0" err="1" smtClean="0"/>
              <a:t>Passos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Estudo</a:t>
            </a:r>
            <a:r>
              <a:rPr lang="en-US" dirty="0" smtClean="0"/>
              <a:t> </a:t>
            </a:r>
            <a:r>
              <a:rPr lang="en-US" dirty="0" err="1" smtClean="0"/>
              <a:t>detalhado</a:t>
            </a:r>
            <a:r>
              <a:rPr lang="en-US" dirty="0" smtClean="0"/>
              <a:t> da </a:t>
            </a:r>
            <a:r>
              <a:rPr lang="en-US" dirty="0" err="1" smtClean="0"/>
              <a:t>métrica</a:t>
            </a:r>
            <a:r>
              <a:rPr lang="en-US" dirty="0" smtClean="0"/>
              <a:t> de </a:t>
            </a:r>
            <a:r>
              <a:rPr lang="en-US" dirty="0" err="1" smtClean="0"/>
              <a:t>similaridade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Análise</a:t>
            </a:r>
            <a:r>
              <a:rPr lang="en-US" dirty="0" smtClean="0"/>
              <a:t> das </a:t>
            </a:r>
            <a:r>
              <a:rPr lang="en-US" dirty="0" err="1" smtClean="0"/>
              <a:t>faixas</a:t>
            </a:r>
            <a:r>
              <a:rPr lang="en-US" dirty="0" smtClean="0"/>
              <a:t> de </a:t>
            </a:r>
            <a:r>
              <a:rPr lang="en-US" dirty="0" err="1" smtClean="0"/>
              <a:t>frequência</a:t>
            </a:r>
            <a:r>
              <a:rPr lang="en-US" dirty="0" smtClean="0"/>
              <a:t> das </a:t>
            </a:r>
            <a:r>
              <a:rPr lang="en-US" dirty="0" err="1" smtClean="0"/>
              <a:t>imagens</a:t>
            </a:r>
            <a:r>
              <a:rPr lang="en-US" dirty="0" smtClean="0"/>
              <a:t> </a:t>
            </a:r>
            <a:r>
              <a:rPr lang="en-US" dirty="0" err="1" smtClean="0"/>
              <a:t>obtidas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Modificação</a:t>
            </a:r>
            <a:r>
              <a:rPr lang="en-US" dirty="0" smtClean="0"/>
              <a:t> do </a:t>
            </a:r>
            <a:r>
              <a:rPr lang="en-US" dirty="0" err="1" smtClean="0"/>
              <a:t>modelo</a:t>
            </a:r>
            <a:r>
              <a:rPr lang="en-US" dirty="0" smtClean="0"/>
              <a:t> para </a:t>
            </a:r>
            <a:r>
              <a:rPr lang="en-US" dirty="0" err="1" smtClean="0"/>
              <a:t>previsão</a:t>
            </a:r>
            <a:r>
              <a:rPr lang="en-US" dirty="0" smtClean="0"/>
              <a:t> de </a:t>
            </a:r>
            <a:r>
              <a:rPr lang="en-US" dirty="0" err="1" smtClean="0"/>
              <a:t>valores</a:t>
            </a:r>
            <a:r>
              <a:rPr lang="en-US" dirty="0" smtClean="0"/>
              <a:t> </a:t>
            </a:r>
            <a:r>
              <a:rPr lang="en-US" dirty="0" err="1" smtClean="0"/>
              <a:t>contínuos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Estudo</a:t>
            </a:r>
            <a:r>
              <a:rPr lang="en-US" dirty="0" smtClean="0"/>
              <a:t> do  </a:t>
            </a:r>
            <a:r>
              <a:rPr lang="en-US" dirty="0" err="1" smtClean="0"/>
              <a:t>nível</a:t>
            </a:r>
            <a:r>
              <a:rPr lang="en-US" dirty="0" smtClean="0"/>
              <a:t> de </a:t>
            </a:r>
            <a:r>
              <a:rPr lang="en-US" dirty="0" err="1" smtClean="0"/>
              <a:t>abstração</a:t>
            </a:r>
            <a:r>
              <a:rPr lang="en-US" dirty="0" smtClean="0"/>
              <a:t> das </a:t>
            </a:r>
            <a:r>
              <a:rPr lang="en-US" dirty="0" err="1" smtClean="0"/>
              <a:t>camadas</a:t>
            </a:r>
            <a:r>
              <a:rPr lang="en-US" dirty="0" smtClean="0"/>
              <a:t> da </a:t>
            </a:r>
            <a:r>
              <a:rPr lang="en-US" dirty="0" err="1" smtClean="0"/>
              <a:t>rede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Análise</a:t>
            </a:r>
            <a:r>
              <a:rPr lang="en-US" dirty="0" smtClean="0"/>
              <a:t> de </a:t>
            </a:r>
            <a:r>
              <a:rPr lang="en-US" dirty="0" err="1" smtClean="0"/>
              <a:t>incerteza</a:t>
            </a:r>
            <a:r>
              <a:rPr lang="en-US" dirty="0" smtClean="0"/>
              <a:t> das </a:t>
            </a:r>
            <a:r>
              <a:rPr lang="en-US" dirty="0" err="1" smtClean="0"/>
              <a:t>imagens</a:t>
            </a:r>
            <a:r>
              <a:rPr lang="en-US" dirty="0" smtClean="0"/>
              <a:t> </a:t>
            </a:r>
            <a:r>
              <a:rPr lang="en-US" dirty="0" err="1" smtClean="0"/>
              <a:t>obtidas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3331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Introdução</a:t>
            </a:r>
            <a:endParaRPr lang="en-US" dirty="0"/>
          </a:p>
        </p:txBody>
      </p:sp>
      <p:pic>
        <p:nvPicPr>
          <p:cNvPr id="7" name="Content Placeholder 17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9187">
                        <a14:backgroundMark x1="1789" y1="4928" x2="1789" y2="95942"/>
                        <a14:backgroundMark x1="8293" y1="97681" x2="96585" y2="98261"/>
                        <a14:backgroundMark x1="96585" y1="93043" x2="95285" y2="8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142" y="3710486"/>
            <a:ext cx="1496528" cy="1679032"/>
          </a:xfrm>
        </p:spPr>
      </p:pic>
      <p:sp>
        <p:nvSpPr>
          <p:cNvPr id="8" name="Text Placeholder 6"/>
          <p:cNvSpPr>
            <a:spLocks noGrp="1"/>
          </p:cNvSpPr>
          <p:nvPr>
            <p:ph type="body" idx="1"/>
          </p:nvPr>
        </p:nvSpPr>
        <p:spPr>
          <a:xfrm>
            <a:off x="2592924" y="2047117"/>
            <a:ext cx="6502438" cy="498493"/>
          </a:xfrm>
        </p:spPr>
        <p:txBody>
          <a:bodyPr/>
          <a:lstStyle/>
          <a:p>
            <a:r>
              <a:rPr lang="en-US" dirty="0" err="1" smtClean="0"/>
              <a:t>Problema</a:t>
            </a:r>
            <a:r>
              <a:rPr lang="en-US" dirty="0" smtClean="0"/>
              <a:t> </a:t>
            </a:r>
            <a:r>
              <a:rPr lang="en-US" dirty="0" err="1" smtClean="0"/>
              <a:t>Inverso</a:t>
            </a:r>
            <a:endParaRPr lang="en-US" dirty="0"/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2592924" y="2930507"/>
            <a:ext cx="6502438" cy="4984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Exemplo</a:t>
            </a:r>
            <a:r>
              <a:rPr lang="en-US" dirty="0" smtClean="0"/>
              <a:t>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Placeholder 6"/>
              <p:cNvSpPr txBox="1">
                <a:spLocks/>
              </p:cNvSpPr>
              <p:nvPr/>
            </p:nvSpPr>
            <p:spPr>
              <a:xfrm>
                <a:off x="6727793" y="3461239"/>
                <a:ext cx="5111165" cy="49849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2400" b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20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8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Profundidade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do </a:t>
                </a:r>
                <a:r>
                  <a:rPr lang="en-US" dirty="0" err="1"/>
                  <a:t>p</a:t>
                </a:r>
                <a:r>
                  <a:rPr lang="en-US" dirty="0" err="1" smtClean="0"/>
                  <a:t>oço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13" name="Tex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793" y="3461239"/>
                <a:ext cx="5111165" cy="498493"/>
              </a:xfrm>
              <a:prstGeom prst="rect">
                <a:avLst/>
              </a:prstGeom>
              <a:blipFill>
                <a:blip r:embed="rId4"/>
                <a:stretch>
                  <a:fillRect l="-1909" t="-1220" b="-28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Placeholder 6"/>
              <p:cNvSpPr txBox="1">
                <a:spLocks/>
              </p:cNvSpPr>
              <p:nvPr/>
            </p:nvSpPr>
            <p:spPr>
              <a:xfrm>
                <a:off x="6727793" y="2607618"/>
                <a:ext cx="5111165" cy="49849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2400" b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20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8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Dado o valor 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793" y="2607618"/>
                <a:ext cx="5111165" cy="498493"/>
              </a:xfrm>
              <a:prstGeom prst="rect">
                <a:avLst/>
              </a:prstGeom>
              <a:blipFill>
                <a:blip r:embed="rId5"/>
                <a:stretch>
                  <a:fillRect l="-1909" t="-1220" b="-28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Content Placeholder 18"/>
          <p:cNvPicPr>
            <a:picLocks noGrp="1" noChangeAspect="1"/>
          </p:cNvPicPr>
          <p:nvPr>
            <p:ph sz="half" idx="2"/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100000" l="600" r="99500">
                        <a14:foregroundMark x1="17300" y1="44375" x2="17300" y2="44375"/>
                        <a14:foregroundMark x1="26600" y1="51875" x2="26600" y2="51875"/>
                        <a14:foregroundMark x1="22800" y1="39688" x2="22800" y2="39688"/>
                        <a14:foregroundMark x1="36800" y1="48125" x2="36800" y2="48125"/>
                        <a14:foregroundMark x1="54300" y1="47031" x2="54300" y2="47031"/>
                        <a14:foregroundMark x1="68000" y1="47031" x2="68000" y2="47031"/>
                        <a14:foregroundMark x1="78500" y1="43906" x2="78500" y2="43906"/>
                        <a14:foregroundMark x1="77600" y1="35938" x2="77600" y2="35938"/>
                        <a14:foregroundMark x1="71200" y1="31719" x2="71200" y2="31719"/>
                        <a14:foregroundMark x1="60100" y1="27500" x2="60100" y2="27500"/>
                        <a14:foregroundMark x1="54900" y1="29063" x2="54900" y2="29063"/>
                        <a14:foregroundMark x1="45000" y1="31250" x2="45000" y2="31250"/>
                        <a14:foregroundMark x1="35100" y1="32813" x2="35100" y2="32813"/>
                        <a14:foregroundMark x1="32400" y1="34844" x2="32400" y2="34844"/>
                        <a14:foregroundMark x1="28700" y1="39688" x2="48800" y2="30625"/>
                        <a14:foregroundMark x1="60100" y1="31719" x2="74400" y2="38125"/>
                        <a14:foregroundMark x1="60400" y1="29688" x2="62800" y2="30156"/>
                        <a14:foregroundMark x1="66800" y1="29063" x2="50500" y2="25938"/>
                        <a14:foregroundMark x1="49900" y1="25938" x2="28100" y2="30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966" y="4837902"/>
            <a:ext cx="3336881" cy="1838527"/>
          </a:xfrm>
        </p:spPr>
      </p:pic>
      <p:sp>
        <p:nvSpPr>
          <p:cNvPr id="16" name="Content Placeholder 3"/>
          <p:cNvSpPr txBox="1">
            <a:spLocks/>
          </p:cNvSpPr>
          <p:nvPr/>
        </p:nvSpPr>
        <p:spPr>
          <a:xfrm>
            <a:off x="6727793" y="4460032"/>
            <a:ext cx="5332478" cy="1959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Catacterísticas</a:t>
            </a:r>
            <a:r>
              <a:rPr lang="en-US" dirty="0" smtClean="0"/>
              <a:t> dos </a:t>
            </a:r>
            <a:r>
              <a:rPr lang="en-US" dirty="0" err="1" smtClean="0"/>
              <a:t>problemas</a:t>
            </a:r>
            <a:r>
              <a:rPr lang="en-US" dirty="0" smtClean="0"/>
              <a:t> </a:t>
            </a:r>
            <a:r>
              <a:rPr lang="en-US" dirty="0" err="1" smtClean="0"/>
              <a:t>inversos</a:t>
            </a:r>
            <a:endParaRPr lang="en-US" dirty="0" smtClean="0"/>
          </a:p>
          <a:p>
            <a:pPr lvl="1"/>
            <a:r>
              <a:rPr lang="en-US" dirty="0" err="1" smtClean="0"/>
              <a:t>Não-determinístico</a:t>
            </a:r>
            <a:endParaRPr lang="en-US" dirty="0" smtClean="0"/>
          </a:p>
          <a:p>
            <a:pPr lvl="1"/>
            <a:r>
              <a:rPr lang="en-US" dirty="0" smtClean="0"/>
              <a:t>De </a:t>
            </a:r>
            <a:r>
              <a:rPr lang="en-US" dirty="0" err="1" smtClean="0"/>
              <a:t>natureza</a:t>
            </a:r>
            <a:r>
              <a:rPr lang="en-US" dirty="0" smtClean="0"/>
              <a:t> mal-</a:t>
            </a:r>
            <a:r>
              <a:rPr lang="en-US" dirty="0" err="1" smtClean="0"/>
              <a:t>posta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87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Próximos</a:t>
            </a:r>
            <a:r>
              <a:rPr lang="en-US" dirty="0" smtClean="0"/>
              <a:t> </a:t>
            </a:r>
            <a:r>
              <a:rPr lang="en-US" dirty="0" err="1" smtClean="0"/>
              <a:t>Passos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739640"/>
          </a:xfrm>
        </p:spPr>
        <p:txBody>
          <a:bodyPr>
            <a:normAutofit/>
          </a:bodyPr>
          <a:lstStyle/>
          <a:p>
            <a:r>
              <a:rPr lang="en-US" dirty="0" err="1" smtClean="0"/>
              <a:t>Questões</a:t>
            </a:r>
            <a:r>
              <a:rPr lang="en-US" dirty="0" smtClean="0"/>
              <a:t> a </a:t>
            </a:r>
            <a:r>
              <a:rPr lang="en-US" dirty="0" err="1" smtClean="0"/>
              <a:t>serem</a:t>
            </a:r>
            <a:r>
              <a:rPr lang="en-US" dirty="0" smtClean="0"/>
              <a:t> </a:t>
            </a:r>
            <a:r>
              <a:rPr lang="en-US" dirty="0" err="1" smtClean="0"/>
              <a:t>respondidas</a:t>
            </a:r>
            <a:r>
              <a:rPr lang="en-US" dirty="0" smtClean="0"/>
              <a:t>:</a:t>
            </a:r>
          </a:p>
          <a:p>
            <a:pPr lvl="1" algn="just"/>
            <a:r>
              <a:rPr lang="pt-BR" dirty="0"/>
              <a:t>O modelo de rede convolucional é capaz de aumentar a resolução de imagens de </a:t>
            </a:r>
            <a:r>
              <a:rPr lang="pt-BR" dirty="0" smtClean="0"/>
              <a:t>impedância </a:t>
            </a:r>
            <a:r>
              <a:rPr lang="en-US" dirty="0" err="1" smtClean="0"/>
              <a:t>acústica</a:t>
            </a:r>
            <a:r>
              <a:rPr lang="en-US" dirty="0" smtClean="0"/>
              <a:t> </a:t>
            </a:r>
            <a:r>
              <a:rPr lang="en-US" dirty="0" err="1"/>
              <a:t>quantitativamente</a:t>
            </a:r>
            <a:r>
              <a:rPr lang="en-US" dirty="0" smtClean="0"/>
              <a:t>?</a:t>
            </a:r>
          </a:p>
          <a:p>
            <a:pPr lvl="1" algn="just"/>
            <a:r>
              <a:rPr lang="pt-BR" dirty="0"/>
              <a:t>O modelo de rede convolucional é capaz de aumentar a resolução de imagens de impedância </a:t>
            </a:r>
            <a:r>
              <a:rPr lang="en-US" dirty="0" err="1"/>
              <a:t>acústica</a:t>
            </a:r>
            <a:r>
              <a:rPr lang="en-US" dirty="0"/>
              <a:t> </a:t>
            </a:r>
            <a:r>
              <a:rPr lang="en-US" dirty="0" err="1" smtClean="0"/>
              <a:t>qualitativamente</a:t>
            </a:r>
            <a:r>
              <a:rPr lang="en-US" dirty="0" smtClean="0"/>
              <a:t>?</a:t>
            </a:r>
          </a:p>
          <a:p>
            <a:pPr lvl="1" algn="just"/>
            <a:r>
              <a:rPr lang="pt-BR" dirty="0"/>
              <a:t>As imagens de teste apresentaram maior resolução que as imagens originais, sob o </a:t>
            </a:r>
            <a:r>
              <a:rPr lang="pt-BR" dirty="0" smtClean="0"/>
              <a:t>ponto de </a:t>
            </a:r>
            <a:r>
              <a:rPr lang="pt-BR" dirty="0"/>
              <a:t>vista de altas frequências</a:t>
            </a:r>
            <a:r>
              <a:rPr lang="pt-BR" dirty="0" smtClean="0"/>
              <a:t>?</a:t>
            </a:r>
          </a:p>
          <a:p>
            <a:pPr lvl="1" algn="just"/>
            <a:r>
              <a:rPr lang="pt-BR" dirty="0"/>
              <a:t>Quais faixas de alta frequências são inseridas</a:t>
            </a:r>
            <a:r>
              <a:rPr lang="pt-BR" dirty="0" smtClean="0"/>
              <a:t>?</a:t>
            </a:r>
          </a:p>
          <a:p>
            <a:pPr lvl="1" algn="just"/>
            <a:r>
              <a:rPr lang="pt-BR" dirty="0"/>
              <a:t>Qual limite de alta frequência é possível inserir nas imagens de alta resolução</a:t>
            </a:r>
            <a:r>
              <a:rPr lang="pt-BR" dirty="0" smtClean="0"/>
              <a:t>?</a:t>
            </a:r>
          </a:p>
          <a:p>
            <a:pPr lvl="1" algn="just"/>
            <a:r>
              <a:rPr lang="pt-BR" dirty="0"/>
              <a:t>Como as redes neurais aprendem as altas frequências</a:t>
            </a:r>
            <a:r>
              <a:rPr lang="pt-BR" dirty="0" smtClean="0"/>
              <a:t>?</a:t>
            </a:r>
          </a:p>
          <a:p>
            <a:pPr lvl="1" algn="just"/>
            <a:r>
              <a:rPr lang="pt-BR" dirty="0"/>
              <a:t>É possível parametrizar o processo de super-resolução para imagens pós-inversão</a:t>
            </a:r>
            <a:r>
              <a:rPr lang="pt-BR" dirty="0" smtClean="0"/>
              <a:t>?</a:t>
            </a:r>
          </a:p>
          <a:p>
            <a:pPr lvl="1" algn="just"/>
            <a:r>
              <a:rPr lang="pt-BR" dirty="0" smtClean="0"/>
              <a:t>Existe </a:t>
            </a:r>
            <a:r>
              <a:rPr lang="pt-BR" dirty="0"/>
              <a:t>coerência geoestatística no resultado do modelo convolucional?</a:t>
            </a:r>
          </a:p>
          <a:p>
            <a:pPr lvl="1" algn="just"/>
            <a:r>
              <a:rPr lang="pt-BR" dirty="0"/>
              <a:t>O modelo é expansível para outros tipos de propriedades petrofísicas?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1955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Modelo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Rede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Neural 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Convolucional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para Super-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resolução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Pós-inversão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Sísmica</a:t>
            </a:r>
            <a:endParaRPr lang="en-US" sz="2400" dirty="0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err="1">
                <a:solidFill>
                  <a:schemeClr val="accent6"/>
                </a:solidFill>
              </a:rPr>
              <a:t>Introdução</a:t>
            </a:r>
            <a:endParaRPr lang="en-US" sz="2600" dirty="0">
              <a:solidFill>
                <a:schemeClr val="accent6"/>
              </a:solidFill>
            </a:endParaRPr>
          </a:p>
          <a:p>
            <a:pPr lvl="1"/>
            <a:r>
              <a:rPr lang="en-US" sz="2600" dirty="0" err="1">
                <a:solidFill>
                  <a:schemeClr val="accent6"/>
                </a:solidFill>
              </a:rPr>
              <a:t>Inversão</a:t>
            </a:r>
            <a:r>
              <a:rPr lang="en-US" sz="2600" dirty="0">
                <a:solidFill>
                  <a:schemeClr val="accent6"/>
                </a:solidFill>
              </a:rPr>
              <a:t> </a:t>
            </a:r>
            <a:r>
              <a:rPr lang="en-US" sz="2600" dirty="0" err="1">
                <a:solidFill>
                  <a:schemeClr val="accent6"/>
                </a:solidFill>
              </a:rPr>
              <a:t>Sísmica</a:t>
            </a:r>
            <a:endParaRPr lang="en-US" sz="2600" dirty="0">
              <a:solidFill>
                <a:schemeClr val="accent6"/>
              </a:solidFill>
            </a:endParaRPr>
          </a:p>
          <a:p>
            <a:pPr lvl="1"/>
            <a:r>
              <a:rPr lang="en-US" sz="2600" dirty="0" err="1">
                <a:solidFill>
                  <a:schemeClr val="accent6"/>
                </a:solidFill>
              </a:rPr>
              <a:t>Redes</a:t>
            </a:r>
            <a:r>
              <a:rPr lang="en-US" sz="2600" dirty="0">
                <a:solidFill>
                  <a:schemeClr val="accent6"/>
                </a:solidFill>
              </a:rPr>
              <a:t> </a:t>
            </a:r>
            <a:r>
              <a:rPr lang="en-US" sz="2600" dirty="0" err="1">
                <a:solidFill>
                  <a:schemeClr val="accent6"/>
                </a:solidFill>
              </a:rPr>
              <a:t>Neurais</a:t>
            </a:r>
            <a:r>
              <a:rPr lang="en-US" sz="2600" dirty="0">
                <a:solidFill>
                  <a:schemeClr val="accent6"/>
                </a:solidFill>
              </a:rPr>
              <a:t> </a:t>
            </a:r>
            <a:r>
              <a:rPr lang="en-US" sz="2600" dirty="0" err="1">
                <a:solidFill>
                  <a:schemeClr val="accent6"/>
                </a:solidFill>
              </a:rPr>
              <a:t>Convolucionais</a:t>
            </a:r>
            <a:endParaRPr lang="en-US" sz="2600" dirty="0">
              <a:solidFill>
                <a:schemeClr val="accent6"/>
              </a:solidFill>
            </a:endParaRPr>
          </a:p>
          <a:p>
            <a:pPr lvl="1"/>
            <a:r>
              <a:rPr lang="en-US" sz="2600" dirty="0">
                <a:solidFill>
                  <a:schemeClr val="accent6"/>
                </a:solidFill>
              </a:rPr>
              <a:t>Super-</a:t>
            </a:r>
            <a:r>
              <a:rPr lang="en-US" sz="2600" dirty="0" err="1">
                <a:solidFill>
                  <a:schemeClr val="accent6"/>
                </a:solidFill>
              </a:rPr>
              <a:t>resolução</a:t>
            </a:r>
            <a:endParaRPr lang="en-US" sz="2600" dirty="0">
              <a:solidFill>
                <a:schemeClr val="accent6"/>
              </a:solidFill>
            </a:endParaRPr>
          </a:p>
          <a:p>
            <a:pPr lvl="1"/>
            <a:r>
              <a:rPr lang="en-US" sz="2600" dirty="0" err="1">
                <a:solidFill>
                  <a:schemeClr val="accent6"/>
                </a:solidFill>
              </a:rPr>
              <a:t>Hipótese</a:t>
            </a:r>
            <a:endParaRPr lang="en-US" sz="2600" dirty="0">
              <a:solidFill>
                <a:schemeClr val="accent6"/>
              </a:solidFill>
            </a:endParaRPr>
          </a:p>
          <a:p>
            <a:pPr lvl="1"/>
            <a:r>
              <a:rPr lang="en-US" sz="2600" dirty="0" err="1">
                <a:solidFill>
                  <a:schemeClr val="accent6"/>
                </a:solidFill>
              </a:rPr>
              <a:t>Objetivos</a:t>
            </a:r>
            <a:endParaRPr lang="en-US" sz="2600" dirty="0">
              <a:solidFill>
                <a:schemeClr val="accent6"/>
              </a:solidFill>
            </a:endParaRPr>
          </a:p>
          <a:p>
            <a:r>
              <a:rPr lang="en-US" sz="2600" dirty="0" err="1">
                <a:solidFill>
                  <a:schemeClr val="accent6"/>
                </a:solidFill>
              </a:rPr>
              <a:t>Inversão</a:t>
            </a:r>
            <a:r>
              <a:rPr lang="en-US" sz="2600" dirty="0">
                <a:solidFill>
                  <a:schemeClr val="accent6"/>
                </a:solidFill>
              </a:rPr>
              <a:t> Maximum a Posteriori (MAP)</a:t>
            </a:r>
          </a:p>
          <a:p>
            <a:r>
              <a:rPr lang="en-US" sz="2600" dirty="0" err="1">
                <a:solidFill>
                  <a:schemeClr val="accent6"/>
                </a:solidFill>
              </a:rPr>
              <a:t>Modelo</a:t>
            </a:r>
            <a:r>
              <a:rPr lang="en-US" sz="2600" dirty="0">
                <a:solidFill>
                  <a:schemeClr val="accent6"/>
                </a:solidFill>
              </a:rPr>
              <a:t> de </a:t>
            </a:r>
            <a:r>
              <a:rPr lang="en-US" sz="2600" dirty="0" err="1">
                <a:solidFill>
                  <a:schemeClr val="accent6"/>
                </a:solidFill>
              </a:rPr>
              <a:t>Rede</a:t>
            </a:r>
            <a:r>
              <a:rPr lang="en-US" sz="2600" dirty="0">
                <a:solidFill>
                  <a:schemeClr val="accent6"/>
                </a:solidFill>
              </a:rPr>
              <a:t> </a:t>
            </a:r>
            <a:r>
              <a:rPr lang="en-US" sz="2600" dirty="0" err="1">
                <a:solidFill>
                  <a:schemeClr val="accent6"/>
                </a:solidFill>
              </a:rPr>
              <a:t>Convolucional</a:t>
            </a:r>
            <a:endParaRPr lang="en-US" sz="2600" dirty="0">
              <a:solidFill>
                <a:schemeClr val="accent6"/>
              </a:solidFill>
            </a:endParaRPr>
          </a:p>
          <a:p>
            <a:r>
              <a:rPr lang="en-US" sz="2600" dirty="0" err="1">
                <a:solidFill>
                  <a:schemeClr val="accent6"/>
                </a:solidFill>
              </a:rPr>
              <a:t>Resultados</a:t>
            </a:r>
            <a:r>
              <a:rPr lang="en-US" sz="2600" dirty="0">
                <a:solidFill>
                  <a:schemeClr val="accent6"/>
                </a:solidFill>
              </a:rPr>
              <a:t> </a:t>
            </a:r>
            <a:r>
              <a:rPr lang="en-US" sz="2600" dirty="0" err="1">
                <a:solidFill>
                  <a:schemeClr val="accent6"/>
                </a:solidFill>
              </a:rPr>
              <a:t>Preliminares</a:t>
            </a:r>
            <a:endParaRPr lang="en-US" sz="2600" dirty="0">
              <a:solidFill>
                <a:schemeClr val="accent6"/>
              </a:solidFill>
            </a:endParaRPr>
          </a:p>
          <a:p>
            <a:r>
              <a:rPr lang="en-US" sz="2600" dirty="0" err="1">
                <a:solidFill>
                  <a:schemeClr val="accent6"/>
                </a:solidFill>
              </a:rPr>
              <a:t>Próximos</a:t>
            </a:r>
            <a:r>
              <a:rPr lang="en-US" sz="2600" dirty="0">
                <a:solidFill>
                  <a:schemeClr val="accent6"/>
                </a:solidFill>
              </a:rPr>
              <a:t> </a:t>
            </a:r>
            <a:r>
              <a:rPr lang="en-US" sz="2600" dirty="0" err="1">
                <a:solidFill>
                  <a:schemeClr val="accent6"/>
                </a:solidFill>
              </a:rPr>
              <a:t>passos</a:t>
            </a:r>
            <a:endParaRPr lang="en-US" sz="2600" dirty="0">
              <a:solidFill>
                <a:schemeClr val="accent6"/>
              </a:solidFill>
            </a:endParaRPr>
          </a:p>
          <a:p>
            <a:r>
              <a:rPr lang="en-US" sz="3000" dirty="0" err="1"/>
              <a:t>Referências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78096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Referências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334279"/>
            <a:ext cx="8915400" cy="5402424"/>
          </a:xfrm>
        </p:spPr>
        <p:txBody>
          <a:bodyPr>
            <a:noAutofit/>
          </a:bodyPr>
          <a:lstStyle/>
          <a:p>
            <a:pPr algn="just"/>
            <a:r>
              <a:rPr lang="en-US" sz="800" dirty="0"/>
              <a:t>Dahl, R.; </a:t>
            </a:r>
            <a:r>
              <a:rPr lang="en-US" sz="800" dirty="0" err="1"/>
              <a:t>Norouzi</a:t>
            </a:r>
            <a:r>
              <a:rPr lang="en-US" sz="800" dirty="0"/>
              <a:t>, M. e </a:t>
            </a:r>
            <a:r>
              <a:rPr lang="en-US" sz="800" dirty="0" err="1"/>
              <a:t>Shlens</a:t>
            </a:r>
            <a:r>
              <a:rPr lang="en-US" sz="800" dirty="0"/>
              <a:t>, J. (2017), Pixel recursive super resolution, </a:t>
            </a:r>
            <a:r>
              <a:rPr lang="en-US" sz="800" dirty="0" err="1"/>
              <a:t>CoRR</a:t>
            </a:r>
            <a:r>
              <a:rPr lang="en-US" sz="800" dirty="0"/>
              <a:t> </a:t>
            </a:r>
            <a:r>
              <a:rPr lang="en-US" sz="800" dirty="0" smtClean="0"/>
              <a:t>.</a:t>
            </a:r>
          </a:p>
          <a:p>
            <a:pPr algn="just"/>
            <a:r>
              <a:rPr lang="en-US" sz="800" dirty="0"/>
              <a:t>Deutsch, C. (2002), </a:t>
            </a:r>
            <a:r>
              <a:rPr lang="en-US" sz="800" dirty="0" err="1"/>
              <a:t>Geostatistical</a:t>
            </a:r>
            <a:r>
              <a:rPr lang="en-US" sz="800" dirty="0"/>
              <a:t> Reservoir Modeling, Applied </a:t>
            </a:r>
            <a:r>
              <a:rPr lang="en-US" sz="800" dirty="0" err="1"/>
              <a:t>geostatistics</a:t>
            </a:r>
            <a:r>
              <a:rPr lang="en-US" sz="800" dirty="0"/>
              <a:t> series, </a:t>
            </a:r>
            <a:r>
              <a:rPr lang="en-US" sz="800" dirty="0" smtClean="0"/>
              <a:t>Oxford University </a:t>
            </a:r>
            <a:r>
              <a:rPr lang="en-US" sz="800" dirty="0"/>
              <a:t>Press.</a:t>
            </a:r>
          </a:p>
          <a:p>
            <a:pPr algn="just"/>
            <a:r>
              <a:rPr lang="en-US" sz="800" dirty="0"/>
              <a:t>Dong, C.; Loy, C. C.; He, K. e Tang, X. (2014), Learning a Deep Convolutional Network </a:t>
            </a:r>
            <a:r>
              <a:rPr lang="en-US" sz="800" dirty="0" smtClean="0"/>
              <a:t>for Image </a:t>
            </a:r>
            <a:r>
              <a:rPr lang="en-US" sz="800" dirty="0"/>
              <a:t>Super-Resolution, Springer International Publishing, Cham.</a:t>
            </a:r>
          </a:p>
          <a:p>
            <a:pPr algn="just"/>
            <a:r>
              <a:rPr lang="pt-BR" sz="800" dirty="0"/>
              <a:t>Figueiredo, L. P.; Grana, D.; Santos, M.; Figueiredo, W.; Roisenberg, M. e Neto, G. S. (2017</a:t>
            </a:r>
            <a:r>
              <a:rPr lang="pt-BR" sz="800" dirty="0" smtClean="0"/>
              <a:t>), </a:t>
            </a:r>
            <a:r>
              <a:rPr lang="en-US" sz="800" dirty="0" smtClean="0"/>
              <a:t>Bayesian </a:t>
            </a:r>
            <a:r>
              <a:rPr lang="en-US" sz="800" dirty="0"/>
              <a:t>seismic inversion based on rock-physics prior modeling for the joint estimation </a:t>
            </a:r>
            <a:r>
              <a:rPr lang="en-US" sz="800" dirty="0" smtClean="0"/>
              <a:t>of acoustic </a:t>
            </a:r>
            <a:r>
              <a:rPr lang="en-US" sz="800" dirty="0"/>
              <a:t>impedance, porosity and </a:t>
            </a:r>
            <a:r>
              <a:rPr lang="en-US" sz="800" dirty="0" err="1"/>
              <a:t>lithofacies</a:t>
            </a:r>
            <a:r>
              <a:rPr lang="en-US" sz="800" dirty="0"/>
              <a:t>, Journal of Computational Physics </a:t>
            </a:r>
            <a:r>
              <a:rPr lang="en-US" sz="800" b="1" dirty="0"/>
              <a:t>336</a:t>
            </a:r>
            <a:r>
              <a:rPr lang="en-US" sz="800" dirty="0"/>
              <a:t>, 128 </a:t>
            </a:r>
            <a:r>
              <a:rPr lang="en-US" sz="800" dirty="0" smtClean="0"/>
              <a:t>– 142</a:t>
            </a:r>
            <a:r>
              <a:rPr lang="en-US" sz="800" dirty="0"/>
              <a:t>.</a:t>
            </a:r>
          </a:p>
          <a:p>
            <a:pPr algn="just"/>
            <a:r>
              <a:rPr lang="pt-BR" sz="800" dirty="0"/>
              <a:t>Figueiredo, L. P.; Santos, M.; Roisenberg, M.; Neto, G. e Figueiredo, W. (2014), </a:t>
            </a:r>
            <a:r>
              <a:rPr lang="pt-BR" sz="800" dirty="0" smtClean="0"/>
              <a:t>Bayesian </a:t>
            </a:r>
            <a:r>
              <a:rPr lang="en-US" sz="800" dirty="0" smtClean="0"/>
              <a:t>framework </a:t>
            </a:r>
            <a:r>
              <a:rPr lang="en-US" sz="800" dirty="0"/>
              <a:t>to wavelet estimation and linearized acoustic inversion, Geoscience and </a:t>
            </a:r>
            <a:r>
              <a:rPr lang="en-US" sz="800" dirty="0" smtClean="0"/>
              <a:t>Remote Sensing </a:t>
            </a:r>
            <a:r>
              <a:rPr lang="en-US" sz="800" dirty="0"/>
              <a:t>Letters, IEEE </a:t>
            </a:r>
            <a:r>
              <a:rPr lang="en-US" sz="800" b="1" dirty="0"/>
              <a:t>PP</a:t>
            </a:r>
            <a:r>
              <a:rPr lang="en-US" sz="800" dirty="0"/>
              <a:t>(99), 1–5</a:t>
            </a:r>
            <a:r>
              <a:rPr lang="en-US" sz="800" dirty="0" smtClean="0"/>
              <a:t>.</a:t>
            </a:r>
          </a:p>
          <a:p>
            <a:pPr algn="just"/>
            <a:r>
              <a:rPr lang="en-US" sz="800" dirty="0" err="1"/>
              <a:t>Goodfellow</a:t>
            </a:r>
            <a:r>
              <a:rPr lang="en-US" sz="800" dirty="0"/>
              <a:t>, I.; </a:t>
            </a:r>
            <a:r>
              <a:rPr lang="en-US" sz="800" dirty="0" err="1"/>
              <a:t>Bengio</a:t>
            </a:r>
            <a:r>
              <a:rPr lang="en-US" sz="800" dirty="0"/>
              <a:t>, Y. e </a:t>
            </a:r>
            <a:r>
              <a:rPr lang="en-US" sz="800" dirty="0" err="1"/>
              <a:t>Courville</a:t>
            </a:r>
            <a:r>
              <a:rPr lang="en-US" sz="800" dirty="0"/>
              <a:t>, A. (2016), Deep Learning, MIT Press. </a:t>
            </a:r>
            <a:r>
              <a:rPr lang="en-US" sz="800" dirty="0">
                <a:hlinkClick r:id="rId2"/>
              </a:rPr>
              <a:t>http://</a:t>
            </a:r>
            <a:r>
              <a:rPr lang="en-US" sz="800" dirty="0" smtClean="0">
                <a:hlinkClick r:id="rId2"/>
              </a:rPr>
              <a:t>www</a:t>
            </a:r>
            <a:r>
              <a:rPr lang="en-US" sz="800" dirty="0" smtClean="0"/>
              <a:t>.deeplearningbook.org</a:t>
            </a:r>
            <a:r>
              <a:rPr lang="en-US" sz="800" dirty="0"/>
              <a:t>.</a:t>
            </a:r>
          </a:p>
          <a:p>
            <a:pPr algn="just"/>
            <a:r>
              <a:rPr lang="en-US" sz="800" dirty="0"/>
              <a:t>GSIPL (2017), Seismic surveys, http://geostar-surveys.com/methodology%20-%</a:t>
            </a:r>
            <a:r>
              <a:rPr lang="en-US" sz="800" dirty="0" smtClean="0"/>
              <a:t>20High%20Resolution%20Seismic%20surveys.html</a:t>
            </a:r>
            <a:r>
              <a:rPr lang="en-US" sz="800" dirty="0"/>
              <a:t>.</a:t>
            </a:r>
          </a:p>
          <a:p>
            <a:pPr algn="just"/>
            <a:r>
              <a:rPr lang="en-US" sz="800" dirty="0" err="1"/>
              <a:t>Géron</a:t>
            </a:r>
            <a:r>
              <a:rPr lang="en-US" sz="800" dirty="0"/>
              <a:t>, A. (2017), Hands-on Machine Learning with </a:t>
            </a:r>
            <a:r>
              <a:rPr lang="en-US" sz="800" dirty="0" err="1"/>
              <a:t>Scikit</a:t>
            </a:r>
            <a:r>
              <a:rPr lang="en-US" sz="800" dirty="0"/>
              <a:t>-Learn and </a:t>
            </a:r>
            <a:r>
              <a:rPr lang="en-US" sz="800" dirty="0" err="1"/>
              <a:t>TensorFlow</a:t>
            </a:r>
            <a:r>
              <a:rPr lang="en-US" sz="800" dirty="0"/>
              <a:t>, </a:t>
            </a:r>
            <a:r>
              <a:rPr lang="en-US" sz="800" dirty="0" smtClean="0"/>
              <a:t>Academic Press</a:t>
            </a:r>
            <a:r>
              <a:rPr lang="en-US" sz="800" dirty="0"/>
              <a:t>, O’Reilly Media.</a:t>
            </a:r>
          </a:p>
          <a:p>
            <a:pPr algn="just"/>
            <a:r>
              <a:rPr lang="en-US" sz="800" dirty="0"/>
              <a:t>He, K.; Zhang, X.; Ren, S. e Sun, J. (2016), Deep residual learning for image recognition, </a:t>
            </a:r>
            <a:r>
              <a:rPr lang="en-US" sz="800" dirty="0" smtClean="0"/>
              <a:t>2016 IEEE </a:t>
            </a:r>
            <a:r>
              <a:rPr lang="en-US" sz="800" dirty="0"/>
              <a:t>Conference on Computer Vision and Pattern Recognition (CVPR), pp. 770–778.</a:t>
            </a:r>
          </a:p>
          <a:p>
            <a:pPr algn="just"/>
            <a:r>
              <a:rPr lang="en-US" sz="800" dirty="0" err="1"/>
              <a:t>Hou</a:t>
            </a:r>
            <a:r>
              <a:rPr lang="en-US" sz="800" dirty="0"/>
              <a:t>, H. e Andrews, H. (1978), Cubic splines for image interpolation and digital filtering, </a:t>
            </a:r>
            <a:r>
              <a:rPr lang="en-US" sz="800" dirty="0" smtClean="0"/>
              <a:t>IEEE Transactions </a:t>
            </a:r>
            <a:r>
              <a:rPr lang="en-US" sz="800" dirty="0"/>
              <a:t>on Acoustics, Speech, and Signal Processing </a:t>
            </a:r>
            <a:r>
              <a:rPr lang="en-US" sz="800" b="1" dirty="0"/>
              <a:t>26</a:t>
            </a:r>
            <a:r>
              <a:rPr lang="en-US" sz="800" dirty="0"/>
              <a:t>(6), 508–517.</a:t>
            </a:r>
          </a:p>
          <a:p>
            <a:pPr algn="just"/>
            <a:r>
              <a:rPr lang="en-US" sz="800" dirty="0"/>
              <a:t>Huang, J. B.; Singh, A. e Ahuja, N. (2015), Single image super-resolution from </a:t>
            </a:r>
            <a:r>
              <a:rPr lang="en-US" sz="800" dirty="0" smtClean="0"/>
              <a:t>transformed self-exemplars</a:t>
            </a:r>
            <a:r>
              <a:rPr lang="en-US" sz="800" dirty="0"/>
              <a:t>, 2015 IEEE Conference on Computer Vision and Pattern Recognition (CVPR</a:t>
            </a:r>
            <a:r>
              <a:rPr lang="en-US" sz="800" dirty="0" smtClean="0"/>
              <a:t>), pp</a:t>
            </a:r>
            <a:r>
              <a:rPr lang="en-US" sz="800" dirty="0"/>
              <a:t>. 5197–5206.</a:t>
            </a:r>
          </a:p>
          <a:p>
            <a:pPr algn="just"/>
            <a:r>
              <a:rPr lang="en-US" sz="800" dirty="0" err="1"/>
              <a:t>Jin</a:t>
            </a:r>
            <a:r>
              <a:rPr lang="en-US" sz="800" dirty="0"/>
              <a:t>, K. H.; McCann, M. T.; </a:t>
            </a:r>
            <a:r>
              <a:rPr lang="en-US" sz="800" dirty="0" err="1"/>
              <a:t>Froustey</a:t>
            </a:r>
            <a:r>
              <a:rPr lang="en-US" sz="800" dirty="0"/>
              <a:t>, E. e Unser, M. (2016), Deep convolutional neural </a:t>
            </a:r>
            <a:r>
              <a:rPr lang="en-US" sz="800" dirty="0" smtClean="0"/>
              <a:t>network for </a:t>
            </a:r>
            <a:r>
              <a:rPr lang="en-US" sz="800" dirty="0"/>
              <a:t>inverse problems in imaging, </a:t>
            </a:r>
            <a:r>
              <a:rPr lang="en-US" sz="800" dirty="0" err="1"/>
              <a:t>CoRR</a:t>
            </a:r>
            <a:r>
              <a:rPr lang="en-US" sz="800" dirty="0"/>
              <a:t> </a:t>
            </a:r>
            <a:r>
              <a:rPr lang="en-US" sz="800" b="1" dirty="0"/>
              <a:t>abs/1611.03679</a:t>
            </a:r>
            <a:r>
              <a:rPr lang="en-US" sz="800" dirty="0" smtClean="0"/>
              <a:t>.</a:t>
            </a:r>
          </a:p>
          <a:p>
            <a:pPr algn="just"/>
            <a:r>
              <a:rPr lang="en-US" sz="800" dirty="0"/>
              <a:t>Narayana, S. e </a:t>
            </a:r>
            <a:r>
              <a:rPr lang="en-US" sz="800" dirty="0" err="1"/>
              <a:t>Thirivikraman</a:t>
            </a:r>
            <a:r>
              <a:rPr lang="en-US" sz="800" dirty="0"/>
              <a:t>, P. K. (2015), Image similarity using </a:t>
            </a:r>
            <a:r>
              <a:rPr lang="en-US" sz="800" dirty="0" err="1"/>
              <a:t>fourier</a:t>
            </a:r>
            <a:r>
              <a:rPr lang="en-US" sz="800" dirty="0"/>
              <a:t> transform, </a:t>
            </a:r>
            <a:r>
              <a:rPr lang="en-US" sz="800" dirty="0" smtClean="0"/>
              <a:t>International Journal </a:t>
            </a:r>
            <a:r>
              <a:rPr lang="en-US" sz="800" dirty="0"/>
              <a:t>of Computer </a:t>
            </a:r>
            <a:r>
              <a:rPr lang="en-US" sz="800" dirty="0" err="1"/>
              <a:t>Engeneering</a:t>
            </a:r>
            <a:r>
              <a:rPr lang="en-US" sz="800" dirty="0"/>
              <a:t> and Technology </a:t>
            </a:r>
            <a:r>
              <a:rPr lang="en-US" sz="800" b="1" dirty="0"/>
              <a:t>6</a:t>
            </a:r>
            <a:r>
              <a:rPr lang="en-US" sz="800" dirty="0"/>
              <a:t>(2), </a:t>
            </a:r>
            <a:r>
              <a:rPr lang="en-US" sz="800" dirty="0" smtClean="0"/>
              <a:t>29–37. 40</a:t>
            </a:r>
            <a:endParaRPr lang="en-US" sz="800" dirty="0"/>
          </a:p>
          <a:p>
            <a:pPr algn="just"/>
            <a:r>
              <a:rPr lang="en-US" sz="800" dirty="0" err="1"/>
              <a:t>Nasrollahi</a:t>
            </a:r>
            <a:r>
              <a:rPr lang="en-US" sz="800" dirty="0"/>
              <a:t>, K. e </a:t>
            </a:r>
            <a:r>
              <a:rPr lang="en-US" sz="800" dirty="0" err="1"/>
              <a:t>Moeslund</a:t>
            </a:r>
            <a:r>
              <a:rPr lang="en-US" sz="800" dirty="0"/>
              <a:t>, T. B. (2014), Super-resolution: a comprehensive survey, </a:t>
            </a:r>
            <a:r>
              <a:rPr lang="en-US" sz="800" dirty="0" smtClean="0"/>
              <a:t>Machine Vision </a:t>
            </a:r>
            <a:r>
              <a:rPr lang="en-US" sz="800" dirty="0"/>
              <a:t>and Applications </a:t>
            </a:r>
            <a:r>
              <a:rPr lang="en-US" sz="800" b="1" dirty="0"/>
              <a:t>25</a:t>
            </a:r>
            <a:r>
              <a:rPr lang="en-US" sz="800" dirty="0"/>
              <a:t>(6), 1423–1468.</a:t>
            </a:r>
          </a:p>
          <a:p>
            <a:pPr algn="just"/>
            <a:r>
              <a:rPr lang="en-US" sz="800" dirty="0"/>
              <a:t>Nielson, M. A. (2015), Neural Network and Deep Learning, Determination Press</a:t>
            </a:r>
            <a:r>
              <a:rPr lang="en-US" sz="800" dirty="0" smtClean="0"/>
              <a:t>. </a:t>
            </a:r>
          </a:p>
          <a:p>
            <a:pPr algn="just"/>
            <a:r>
              <a:rPr lang="en-US" sz="800" dirty="0" smtClean="0"/>
              <a:t>Qian</a:t>
            </a:r>
            <a:r>
              <a:rPr lang="en-US" sz="800" dirty="0"/>
              <a:t>, F.; Yin, M.; Su, M.; Wang, Y. e Hu, G. (2017), Seismic </a:t>
            </a:r>
            <a:r>
              <a:rPr lang="en-US" sz="800" dirty="0" err="1"/>
              <a:t>facies</a:t>
            </a:r>
            <a:r>
              <a:rPr lang="en-US" sz="800" dirty="0"/>
              <a:t> recognition based </a:t>
            </a:r>
            <a:r>
              <a:rPr lang="en-US" sz="800" dirty="0" smtClean="0"/>
              <a:t>on </a:t>
            </a:r>
            <a:r>
              <a:rPr lang="en-US" sz="800" dirty="0" err="1" smtClean="0"/>
              <a:t>prestack</a:t>
            </a:r>
            <a:r>
              <a:rPr lang="en-US" sz="800" dirty="0" smtClean="0"/>
              <a:t> </a:t>
            </a:r>
            <a:r>
              <a:rPr lang="en-US" sz="800" dirty="0"/>
              <a:t>data using deep convolutional </a:t>
            </a:r>
            <a:r>
              <a:rPr lang="en-US" sz="800" dirty="0" err="1"/>
              <a:t>autoencoder</a:t>
            </a:r>
            <a:r>
              <a:rPr lang="en-US" sz="800" dirty="0"/>
              <a:t>, </a:t>
            </a:r>
            <a:r>
              <a:rPr lang="en-US" sz="800" dirty="0" err="1"/>
              <a:t>CoRR</a:t>
            </a:r>
            <a:r>
              <a:rPr lang="en-US" sz="800" dirty="0"/>
              <a:t> </a:t>
            </a:r>
            <a:r>
              <a:rPr lang="en-US" sz="800" b="1" dirty="0"/>
              <a:t>abs/1704.02446</a:t>
            </a:r>
            <a:r>
              <a:rPr lang="en-US" sz="800" dirty="0"/>
              <a:t>.</a:t>
            </a:r>
          </a:p>
          <a:p>
            <a:pPr algn="just"/>
            <a:r>
              <a:rPr lang="en-US" sz="800" dirty="0"/>
              <a:t>Romano, Y.; </a:t>
            </a:r>
            <a:r>
              <a:rPr lang="en-US" sz="800" dirty="0" err="1"/>
              <a:t>Isidoro</a:t>
            </a:r>
            <a:r>
              <a:rPr lang="en-US" sz="800" dirty="0"/>
              <a:t>, J. e </a:t>
            </a:r>
            <a:r>
              <a:rPr lang="en-US" sz="800" dirty="0" err="1"/>
              <a:t>Milanfar</a:t>
            </a:r>
            <a:r>
              <a:rPr lang="en-US" sz="800" dirty="0"/>
              <a:t>, P. (2017), </a:t>
            </a:r>
            <a:r>
              <a:rPr lang="en-US" sz="800" dirty="0" err="1"/>
              <a:t>Raisr</a:t>
            </a:r>
            <a:r>
              <a:rPr lang="en-US" sz="800" dirty="0"/>
              <a:t>: Rapid and accurate image super resolution</a:t>
            </a:r>
            <a:r>
              <a:rPr lang="en-US" sz="800" dirty="0" smtClean="0"/>
              <a:t>, IEEE </a:t>
            </a:r>
            <a:r>
              <a:rPr lang="en-US" sz="800" dirty="0"/>
              <a:t>Transactions on Computational Imaging </a:t>
            </a:r>
            <a:r>
              <a:rPr lang="en-US" sz="800" b="1" dirty="0"/>
              <a:t>3</a:t>
            </a:r>
            <a:r>
              <a:rPr lang="en-US" sz="800" dirty="0"/>
              <a:t>(1), 110–125.</a:t>
            </a:r>
          </a:p>
          <a:p>
            <a:pPr algn="just"/>
            <a:r>
              <a:rPr lang="en-US" sz="800" dirty="0"/>
              <a:t>Sen, M. K. (2006), Seismic Inversion, Society of Petroleum Engineers, Richardson, TX, USA.</a:t>
            </a:r>
          </a:p>
          <a:p>
            <a:pPr algn="just"/>
            <a:r>
              <a:rPr lang="en-US" sz="800" dirty="0"/>
              <a:t>Srivastava, R. P. e Sen, M. K. (2009), Fractal-based stochastic inversion of </a:t>
            </a:r>
            <a:r>
              <a:rPr lang="en-US" sz="800" dirty="0" err="1"/>
              <a:t>poststack</a:t>
            </a:r>
            <a:r>
              <a:rPr lang="en-US" sz="800" dirty="0"/>
              <a:t> </a:t>
            </a:r>
            <a:r>
              <a:rPr lang="en-US" sz="800" dirty="0" smtClean="0"/>
              <a:t>seismic data </a:t>
            </a:r>
            <a:r>
              <a:rPr lang="en-US" sz="800" dirty="0"/>
              <a:t>using very fast simulated annealing, Journal of Geophysics and Engineering </a:t>
            </a:r>
            <a:r>
              <a:rPr lang="en-US" sz="800" b="1" dirty="0"/>
              <a:t>6</a:t>
            </a:r>
            <a:r>
              <a:rPr lang="en-US" sz="800" dirty="0"/>
              <a:t>(4), 412.</a:t>
            </a:r>
          </a:p>
        </p:txBody>
      </p:sp>
    </p:spTree>
    <p:extLst>
      <p:ext uri="{BB962C8B-B14F-4D97-AF65-F5344CB8AC3E}">
        <p14:creationId xmlns:p14="http://schemas.microsoft.com/office/powerpoint/2010/main" val="231242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Muito</a:t>
            </a:r>
            <a:r>
              <a:rPr lang="en-US" dirty="0" smtClean="0"/>
              <a:t> obrigado.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backgroundMark x1="2273" y1="5677" x2="1818" y2="93450"/>
                        <a14:backgroundMark x1="1818" y1="93450" x2="97273" y2="92140"/>
                        <a14:backgroundMark x1="97273" y1="92140" x2="97273" y2="43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100" y="2574518"/>
            <a:ext cx="1641799" cy="170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7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586681" y="2133598"/>
                <a:ext cx="7529592" cy="443992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Problema </a:t>
                </a:r>
                <a:r>
                  <a:rPr lang="en-US" dirty="0" err="1" smtClean="0"/>
                  <a:t>Inverso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Dados:</a:t>
                </a:r>
              </a:p>
              <a:p>
                <a:pPr marL="457200" lvl="1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experimentos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í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sicos</m:t>
                    </m:r>
                  </m:oMath>
                </a14:m>
                <a:endParaRPr lang="en-US" b="0" i="0" dirty="0" smtClean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b="0" dirty="0" smtClean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erro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admitido</m:t>
                    </m:r>
                  </m:oMath>
                </a14:m>
                <a:endParaRPr lang="en-US" dirty="0" smtClean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lvl="1"/>
                <a:r>
                  <a:rPr lang="en-US" dirty="0" err="1" smtClean="0"/>
                  <a:t>Modelo</a:t>
                </a:r>
                <a:r>
                  <a:rPr lang="en-US" dirty="0" smtClean="0"/>
                  <a:t>:</a:t>
                </a:r>
              </a:p>
              <a:p>
                <a:pPr lvl="1"/>
                <a:endParaRPr lang="en-US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b="0" dirty="0" smtClean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b="0" dirty="0" smtClean="0"/>
                  <a:t>: </a:t>
                </a:r>
                <a:r>
                  <a:rPr lang="en-US" dirty="0" err="1">
                    <a:latin typeface="Cambria Math" panose="02040503050406030204" pitchFamily="18" charset="0"/>
                  </a:rPr>
                  <a:t>parâmetros</a:t>
                </a:r>
                <a:r>
                  <a:rPr lang="en-US" dirty="0">
                    <a:latin typeface="Cambria Math" panose="02040503050406030204" pitchFamily="18" charset="0"/>
                  </a:rPr>
                  <a:t> do </a:t>
                </a:r>
                <a:r>
                  <a:rPr lang="en-US" dirty="0" err="1">
                    <a:latin typeface="Cambria Math" panose="02040503050406030204" pitchFamily="18" charset="0"/>
                  </a:rPr>
                  <a:t>modelo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pPr marL="457200" lvl="1" indent="0" algn="ctr">
                  <a:buNone/>
                </a:pPr>
                <a:endParaRPr lang="en-US" dirty="0" smtClean="0"/>
              </a:p>
              <a:p>
                <a:pPr marL="457200" lvl="1" indent="0" algn="ctr">
                  <a:buNone/>
                </a:pPr>
                <a:endParaRPr lang="en-US" dirty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e</m:t>
                      </m:r>
                    </m:oMath>
                  </m:oMathPara>
                </a14:m>
                <a:endParaRPr lang="en-US" sz="28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586681" y="2133598"/>
                <a:ext cx="7529592" cy="4439922"/>
              </a:xfrm>
              <a:blipFill>
                <a:blip r:embed="rId2"/>
                <a:stretch>
                  <a:fillRect l="-567" t="-1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862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1996752"/>
            <a:ext cx="4313864" cy="716854"/>
          </a:xfrm>
        </p:spPr>
        <p:txBody>
          <a:bodyPr/>
          <a:lstStyle/>
          <a:p>
            <a:r>
              <a:rPr lang="en-US" dirty="0" err="1" smtClean="0"/>
              <a:t>Aquisição</a:t>
            </a:r>
            <a:r>
              <a:rPr lang="en-US" dirty="0" smtClean="0"/>
              <a:t> </a:t>
            </a:r>
            <a:r>
              <a:rPr lang="en-US" dirty="0" err="1" smtClean="0"/>
              <a:t>Sísmica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3" y="3109512"/>
            <a:ext cx="5155196" cy="3366350"/>
          </a:xfrm>
        </p:spPr>
      </p:pic>
      <p:pic>
        <p:nvPicPr>
          <p:cNvPr id="5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252" y="2632048"/>
            <a:ext cx="3736903" cy="2288744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276253" y="1996752"/>
            <a:ext cx="4454653" cy="716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Wavelet</a:t>
            </a:r>
          </a:p>
        </p:txBody>
      </p:sp>
    </p:spTree>
    <p:extLst>
      <p:ext uri="{BB962C8B-B14F-4D97-AF65-F5344CB8AC3E}">
        <p14:creationId xmlns:p14="http://schemas.microsoft.com/office/powerpoint/2010/main" val="157468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6681" y="2133599"/>
            <a:ext cx="2792715" cy="950069"/>
          </a:xfrm>
        </p:spPr>
        <p:txBody>
          <a:bodyPr>
            <a:normAutofit/>
          </a:bodyPr>
          <a:lstStyle/>
          <a:p>
            <a:r>
              <a:rPr lang="en-US" dirty="0" smtClean="0"/>
              <a:t>wavelet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35" b="93805" l="2143" r="97857">
                        <a14:foregroundMark x1="25952" y1="14159" x2="25952" y2="14159"/>
                        <a14:foregroundMark x1="26905" y1="11504" x2="96667" y2="12389"/>
                        <a14:foregroundMark x1="23810" y1="13274" x2="2619" y2="14159"/>
                        <a14:foregroundMark x1="2381" y1="15044" x2="2143" y2="94690"/>
                        <a14:foregroundMark x1="4286" y1="91150" x2="97857" y2="89381"/>
                        <a14:foregroundMark x1="96429" y1="12389" x2="96429" y2="12389"/>
                        <a14:foregroundMark x1="96667" y1="17699" x2="96667" y2="884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205" y="1905000"/>
            <a:ext cx="5316103" cy="1342884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009" y="3415564"/>
            <a:ext cx="5204299" cy="12913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009" y="4874600"/>
            <a:ext cx="5204299" cy="125714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586681" y="3578705"/>
            <a:ext cx="2792716" cy="950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refletividade</a:t>
            </a:r>
            <a:endParaRPr lang="en-US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586681" y="4921589"/>
            <a:ext cx="2792716" cy="950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c</a:t>
            </a:r>
            <a:r>
              <a:rPr lang="en-US" dirty="0" err="1" smtClean="0"/>
              <a:t>onvolução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7532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2592924" y="2051867"/>
                <a:ext cx="7886700" cy="460357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pt-BR" dirty="0" smtClean="0"/>
                  <a:t>Sísmica</a:t>
                </a:r>
              </a:p>
              <a:p>
                <a:pPr lvl="1"/>
                <a:r>
                  <a:rPr lang="pt-BR" sz="1800" dirty="0" smtClean="0"/>
                  <a:t>Wavelet</a:t>
                </a:r>
              </a:p>
              <a:p>
                <a:pPr lvl="1"/>
                <a:endParaRPr lang="pt-BR" sz="1800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sz="31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31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3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31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3100" dirty="0" smtClean="0"/>
              </a:p>
              <a:p>
                <a:pPr lvl="2"/>
                <a:endParaRPr lang="pt-BR" sz="2400" dirty="0" smtClean="0"/>
              </a:p>
              <a:p>
                <a:pPr lvl="1"/>
                <a:r>
                  <a:rPr lang="pt-BR" sz="1800" dirty="0" smtClean="0"/>
                  <a:t>Refletividade</a:t>
                </a:r>
                <a:endParaRPr lang="pt-BR" sz="1800" dirty="0"/>
              </a:p>
              <a:p>
                <a:pPr lvl="1"/>
                <a:endParaRPr lang="pt-BR" sz="2400" dirty="0" smtClean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000">
                        <a:latin typeface="Cambria Math" panose="02040503050406030204" pitchFamily="18" charset="0"/>
                      </a:rPr>
                      <m:t>r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BR" sz="30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3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𝑧</m:t>
                        </m:r>
                        <m:d>
                          <m:d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𝑧</m:t>
                        </m:r>
                        <m:d>
                          <m:d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pt-BR" sz="3000" dirty="0"/>
              </a:p>
              <a:p>
                <a:pPr lvl="1"/>
                <a:endParaRPr lang="pt-BR" sz="2400" dirty="0" smtClean="0"/>
              </a:p>
              <a:p>
                <a:pPr lvl="1"/>
                <a:r>
                  <a:rPr lang="pt-BR" sz="1800" dirty="0" smtClean="0"/>
                  <a:t>Modelo </a:t>
                </a:r>
                <a:r>
                  <a:rPr lang="pt-BR" sz="1800" dirty="0" err="1" smtClean="0"/>
                  <a:t>convolucional</a:t>
                </a:r>
                <a:endParaRPr lang="pt-BR" sz="1800" dirty="0"/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10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31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1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100" i="1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trlPr>
                          <a:rPr lang="pt-BR" sz="31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1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pt-BR" sz="3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31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3100" i="1"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nary>
                    <m:r>
                      <a:rPr lang="pt-BR" sz="3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3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3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3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3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3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a:rPr lang="en-US" sz="3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3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3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sz="3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3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3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sz="3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3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3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3100" dirty="0"/>
              </a:p>
              <a:p>
                <a:pPr lvl="2"/>
                <a:endParaRPr lang="pt-BR" sz="2400" dirty="0"/>
              </a:p>
            </p:txBody>
          </p:sp>
        </mc:Choice>
        <mc:Fallback xmlns="">
          <p:sp>
            <p:nvSpPr>
              <p:cNvPr id="6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2924" y="2051867"/>
                <a:ext cx="7886700" cy="4603575"/>
              </a:xfrm>
              <a:blipFill>
                <a:blip r:embed="rId2"/>
                <a:stretch>
                  <a:fillRect l="-232" t="-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13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6681" y="2133599"/>
            <a:ext cx="4909751" cy="660401"/>
          </a:xfrm>
        </p:spPr>
        <p:txBody>
          <a:bodyPr>
            <a:normAutofit/>
          </a:bodyPr>
          <a:lstStyle/>
          <a:p>
            <a:r>
              <a:rPr lang="en-US" dirty="0" err="1" smtClean="0"/>
              <a:t>Inversão</a:t>
            </a:r>
            <a:r>
              <a:rPr lang="en-US" dirty="0" smtClean="0"/>
              <a:t> </a:t>
            </a:r>
            <a:r>
              <a:rPr lang="en-US" dirty="0" err="1" smtClean="0"/>
              <a:t>Sísmica</a:t>
            </a:r>
            <a:endParaRPr lang="en-US" dirty="0" smtClean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backgroundMark x1="2991" y1="16105" x2="2991" y2="16105"/>
                        <a14:backgroundMark x1="2341" y1="36330" x2="2341" y2="36330"/>
                        <a14:backgroundMark x1="2991" y1="79775" x2="2991" y2="79775"/>
                        <a14:backgroundMark x1="2991" y1="93633" x2="2991" y2="93633"/>
                        <a14:backgroundMark x1="22367" y1="95693" x2="22367" y2="95693"/>
                        <a14:backgroundMark x1="52536" y1="98876" x2="52536" y2="98876"/>
                        <a14:backgroundMark x1="82965" y1="99625" x2="82965" y2="99625"/>
                        <a14:backgroundMark x1="92978" y1="3558" x2="92978" y2="3558"/>
                        <a14:backgroundMark x1="29389" y1="2247" x2="29389" y2="2247"/>
                        <a14:backgroundMark x1="14304" y1="3184" x2="13264" y2="31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681" y="2835799"/>
            <a:ext cx="6242328" cy="3923821"/>
          </a:xfrm>
        </p:spPr>
      </p:pic>
      <p:sp>
        <p:nvSpPr>
          <p:cNvPr id="4" name="Left Brace 3"/>
          <p:cNvSpPr/>
          <p:nvPr/>
        </p:nvSpPr>
        <p:spPr>
          <a:xfrm rot="5400000">
            <a:off x="4550847" y="1893173"/>
            <a:ext cx="299658" cy="2790647"/>
          </a:xfrm>
          <a:prstGeom prst="leftBrace">
            <a:avLst>
              <a:gd name="adj1" fmla="val 8333"/>
              <a:gd name="adj2" fmla="val 487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/>
          <p:cNvSpPr/>
          <p:nvPr/>
        </p:nvSpPr>
        <p:spPr>
          <a:xfrm rot="5400000">
            <a:off x="7225275" y="1769541"/>
            <a:ext cx="378429" cy="2636980"/>
          </a:xfrm>
          <a:prstGeom prst="leftBrace">
            <a:avLst>
              <a:gd name="adj1" fmla="val 8333"/>
              <a:gd name="adj2" fmla="val 487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759629" y="2783883"/>
            <a:ext cx="2384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Problema</a:t>
            </a:r>
            <a:r>
              <a:rPr lang="en-US" dirty="0" smtClean="0"/>
              <a:t> </a:t>
            </a:r>
            <a:r>
              <a:rPr lang="en-US" dirty="0" err="1" smtClean="0"/>
              <a:t>direto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541624" y="2505208"/>
            <a:ext cx="2384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Problema</a:t>
            </a:r>
            <a:r>
              <a:rPr lang="en-US" dirty="0" smtClean="0"/>
              <a:t> </a:t>
            </a:r>
            <a:r>
              <a:rPr lang="en-US" dirty="0" err="1" smtClean="0"/>
              <a:t>inverso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48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  <p:bldP spid="9" grpId="0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16613</TotalTime>
  <Words>1940</Words>
  <Application>Microsoft Office PowerPoint</Application>
  <PresentationFormat>Widescreen</PresentationFormat>
  <Paragraphs>361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Cambria Math</vt:lpstr>
      <vt:lpstr>Century Gothic</vt:lpstr>
      <vt:lpstr>Wingdings</vt:lpstr>
      <vt:lpstr>Wingdings 3</vt:lpstr>
      <vt:lpstr>Wisp</vt:lpstr>
      <vt:lpstr>Modelo de Rede Neural Convolucional para Super-resolução da Impedância Acústica Pós-inversão Sísmica</vt:lpstr>
      <vt:lpstr>Roteiro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Modelo de Rede Neural Convolucional para Super-resolução Pós-inversão Sísmica</vt:lpstr>
      <vt:lpstr>Inversão Maximum a Posteriori (MAP) (Bulande e Omre,2003; Figueiredo et al.,2014)</vt:lpstr>
      <vt:lpstr>Inversão Maximum a Posteriori (MAP) (Bulande e Omre,2003; Figueiredo et al.,2014)</vt:lpstr>
      <vt:lpstr>Inversão Maximum a Posteriori (MAP) (Buland e Omre,2003; Figueiredo et al.,2014)</vt:lpstr>
      <vt:lpstr>Inversão Maximum a Posteriori (MAP) (Bulande e Omre,2003; Figueiredo et al.,2014)</vt:lpstr>
      <vt:lpstr>Modelo de Rede Neural Convolucional para Super-resolução Pós-inversão Sísmica</vt:lpstr>
      <vt:lpstr>Modelo de Rede Convolucional Dahl; Norouzi e Shlens, 2017</vt:lpstr>
      <vt:lpstr>Modelo de Rede Convolucional Dahl; Norouzi e Shlens, 2017</vt:lpstr>
      <vt:lpstr>Modelo de Rede Convolucional Dahl; Norouzi e Shlens, 2017</vt:lpstr>
      <vt:lpstr>Modelo de Rede Convolucional </vt:lpstr>
      <vt:lpstr>Modelo de Rede Neural Convolucional para Super-resolução Pós-inversão Sísmica</vt:lpstr>
      <vt:lpstr>Resultados Preliminares</vt:lpstr>
      <vt:lpstr>Resultados Preliminares</vt:lpstr>
      <vt:lpstr>Resultados Preliminares</vt:lpstr>
      <vt:lpstr>Resultados Preliminares</vt:lpstr>
      <vt:lpstr>Resultados Preliminares</vt:lpstr>
      <vt:lpstr>Resultados Preliminares</vt:lpstr>
      <vt:lpstr>Modelo de Rede Neural Convolucional para Super-resolução Pós-inversão Sísmica</vt:lpstr>
      <vt:lpstr>Próximos Passos</vt:lpstr>
      <vt:lpstr>Próximos Passos</vt:lpstr>
      <vt:lpstr>Modelo de Rede Neural Convolucional para Super-resolução Pós-inversão Sísmica</vt:lpstr>
      <vt:lpstr>Referências</vt:lpstr>
      <vt:lpstr>Muito obrigado.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Modelo de Rede Neural Convolucional para Super-resolução Pós-inversão Sísmica</dc:title>
  <dc:creator>Isaac Sacramento</dc:creator>
  <cp:lastModifiedBy>Isaac Sacramento</cp:lastModifiedBy>
  <cp:revision>354</cp:revision>
  <dcterms:created xsi:type="dcterms:W3CDTF">2017-06-26T17:44:04Z</dcterms:created>
  <dcterms:modified xsi:type="dcterms:W3CDTF">2017-07-11T21:22:35Z</dcterms:modified>
</cp:coreProperties>
</file>